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sldIdLst>
    <p:sldId id="256" r:id="rId5"/>
    <p:sldId id="257" r:id="rId6"/>
    <p:sldId id="258" r:id="rId7"/>
    <p:sldId id="266" r:id="rId8"/>
    <p:sldId id="326" r:id="rId9"/>
    <p:sldId id="327" r:id="rId10"/>
    <p:sldId id="333" r:id="rId11"/>
    <p:sldId id="330" r:id="rId12"/>
    <p:sldId id="329" r:id="rId13"/>
    <p:sldId id="334" r:id="rId14"/>
    <p:sldId id="306" r:id="rId15"/>
    <p:sldId id="331" r:id="rId16"/>
    <p:sldId id="307" r:id="rId17"/>
    <p:sldId id="309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ic Istanto" initials="JI" lastIdx="2" clrIdx="0">
    <p:extLst>
      <p:ext uri="{19B8F6BF-5375-455C-9EA6-DF929625EA0E}">
        <p15:presenceInfo xmlns:p15="http://schemas.microsoft.com/office/powerpoint/2012/main" userId="S::jistanto@aandarta.ch::27f188bc-a99a-4fb7-a813-df8145d688a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941651"/>
    <a:srgbClr val="C22414"/>
    <a:srgbClr val="FF7E79"/>
    <a:srgbClr val="FF2F92"/>
    <a:srgbClr val="941100"/>
    <a:srgbClr val="5CAD2A"/>
    <a:srgbClr val="73D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0"/>
    <p:restoredTop sz="75078" autoAdjust="0"/>
  </p:normalViewPr>
  <p:slideViewPr>
    <p:cSldViewPr snapToGrid="0" snapToObjects="1">
      <p:cViewPr varScale="1">
        <p:scale>
          <a:sx n="148" d="100"/>
          <a:sy n="148" d="100"/>
        </p:scale>
        <p:origin x="192" y="24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3" Type="http://schemas.openxmlformats.org/officeDocument/2006/relationships/customXml" Target="../customXml/item3.xml" /><Relationship Id="rId21" Type="http://schemas.openxmlformats.org/officeDocument/2006/relationships/presProps" Target="presProps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commentAuthors" Target="commentAuthor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tableStyles" Target="tableStyles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theme" Target="theme/theme1.xml" /><Relationship Id="rId10" Type="http://schemas.openxmlformats.org/officeDocument/2006/relationships/slide" Target="slides/slide6.xml" /><Relationship Id="rId19" Type="http://schemas.openxmlformats.org/officeDocument/2006/relationships/notesMaster" Target="notesMasters/notesMaster1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F33EA-4DB7-DD4B-BC5D-9C4E706571DF}" type="datetimeFigureOut">
              <a:rPr lang="de-DE" smtClean="0"/>
              <a:t>03.06.2020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8B307-1D5C-824D-AD4B-CE46ECCA941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240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8B307-1D5C-824D-AD4B-CE46ECCA941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9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8B307-1D5C-824D-AD4B-CE46ECCA941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673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8B307-1D5C-824D-AD4B-CE46ECCA941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2018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8B307-1D5C-824D-AD4B-CE46ECCA941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4142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challanges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specific</a:t>
            </a:r>
            <a:r>
              <a:rPr lang="de-CH" dirty="0"/>
              <a:t> </a:t>
            </a:r>
            <a:r>
              <a:rPr lang="de-CH" dirty="0" err="1"/>
              <a:t>processes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8B307-1D5C-824D-AD4B-CE46ECCA941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176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8B307-1D5C-824D-AD4B-CE46ECCA941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288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8B307-1D5C-824D-AD4B-CE46ECCA941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9078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8B307-1D5C-824D-AD4B-CE46ECCA941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1165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8B307-1D5C-824D-AD4B-CE46ECCA941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507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8B307-1D5C-824D-AD4B-CE46ECCA941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370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640178-758F-9940-AA95-2B44CA5B9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DC9AB2B-0AD8-C94E-909B-CB973E88E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E76F4F-082D-E846-8570-1F4D74CCE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17. Juni 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4E0207-0A6D-4B48-BB9D-B8DFBC8D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Insurance Application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FE7D84-C453-E643-9CF4-7EF8E33C4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542BE-355C-B24D-9988-8D116E163F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989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5E69C-A8CC-8844-8269-A57F9C1B8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87F266-860A-DA46-8C2B-EA533F163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EC29E3-7662-334D-B43E-FADFD4B5B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17. Juni 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04C8D7-D776-7444-AA2B-89B6EDBE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Insurance Application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007586-0E02-0B4F-870E-A5FCD0A5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542BE-355C-B24D-9988-8D116E163F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393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A292EE9-A760-054D-83BD-75CDFDDE91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7773386-AB42-1340-A27E-2F87EEF4E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492F60-2A3F-8C4C-B8A7-6D1984FE3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17. Juni 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576FB6-00DE-594F-A554-260F8108D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Insurance Application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C1EA87-B3D9-194D-A3A1-0D6D00197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542BE-355C-B24D-9988-8D116E163F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8321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57B4DD-0B32-2E40-AD61-F23074A9E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3DCA27-B7B9-954B-9119-540A915A9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BBAC13-DA17-DE43-A8ED-6BB1EECEF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17. Juni 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B947BE-88A3-904A-AE8E-B5625BF84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Insurance Application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84F079-301E-0445-9A05-B330E874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542BE-355C-B24D-9988-8D116E163F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890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0097ED-BA8C-E04D-A09C-93CBF96D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57B07F-5A3C-A742-855B-593C23BF9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8153BA-F00A-8142-A564-FB1CE1F46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17. Juni 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501F03-F9EB-1A44-A293-FC2E76298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Insurance Application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BB5FB8-5393-184E-BF35-F13B08366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542BE-355C-B24D-9988-8D116E163F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87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1DD2A5-E1C3-7041-975C-13895B520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E7D054-5966-0E4C-ACB9-E41DDDFCF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AF7A28F-CB81-514E-B09B-DA6591054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AA7522-4394-4B4A-B02B-DD5F37673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17. Juni 2019</a:t>
            </a:r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A941AD-C355-2543-9A77-1FC79109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Insurance Application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147430-62C0-3F46-BB87-6D9510B4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542BE-355C-B24D-9988-8D116E163F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3779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DD435-0ECC-9444-8D88-59E1E15FC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E6E7E3-949E-2D4C-8E33-B128F1004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A306077-520C-5949-966C-1F0E3D207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7039410-BE9E-F24B-B2F8-C462517CD2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740253F-D5F8-3742-9F56-6EDF0571A5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CE1E0AA-5B99-E34B-9D53-80BBB784A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17. Juni 2019</a:t>
            </a:r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D30E963-A059-5C48-A894-3CB0EF4B3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Insurance Application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DFB8C15-62AF-9E4A-85C8-38032CF3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542BE-355C-B24D-9988-8D116E163F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5936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C2F41E-F552-F841-B2CF-5DFC8A968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3596175-112D-534B-98C9-F1B121054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17. Juni 2019</a:t>
            </a:r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7D9962-526F-184B-AD85-912C31FD5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Insurance Application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292EE0-EA11-9847-95A4-93A543541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542BE-355C-B24D-9988-8D116E163F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0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51A3CD9-B3DC-B440-9C7D-F4432E04B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17. Juni 2019</a:t>
            </a:r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9E2D7C2-00B5-604F-A37F-487BD8B6A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Insurance Application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9E8BB3-4FD0-8140-9642-21AD9AF3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542BE-355C-B24D-9988-8D116E163F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347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4FCAA3-9397-EC4B-8B9E-5D7F0EE8F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795669-C90A-D943-92B8-A50D1A42D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F905F05-8130-694E-A4B0-742914227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2E162ED-7D6E-7A44-B9A0-B41E5B9BE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17. Juni 2019</a:t>
            </a:r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84DA93-73DE-EB4E-9AC2-E3C466E3D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Insurance Application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B62DB0-A764-6E4B-8A08-417349A6D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542BE-355C-B24D-9988-8D116E163F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772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07ED6-50F4-4243-98E1-6100DEC1B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6EF39C6-933E-CA4B-9B0F-F3291D7271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51332C4-6F20-1548-951B-275F6EBFD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CAD052-7830-4C47-B401-C195BAD3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17. Juni 2019</a:t>
            </a:r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2B48AC-D42D-EC42-8DE8-D6EC9297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Insurance Application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C59142-29DC-6847-95D4-7B5998DB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542BE-355C-B24D-9988-8D116E163F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4227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14841A8-3A8E-1240-B615-095855B09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2BA8C0-4B1C-574B-A603-8ACC46654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75A64F-65D9-A645-9B3C-85D1A271B5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17. Juni 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BF5ABD-CE7C-9441-8E60-4C4CAD651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Insurance Application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22E6E7-191B-6A43-B4F7-9EF2D228C8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542BE-355C-B24D-9988-8D116E163F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82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.tiff" /><Relationship Id="rId5" Type="http://schemas.openxmlformats.org/officeDocument/2006/relationships/image" Target="../media/image3.tiff" /><Relationship Id="rId4" Type="http://schemas.openxmlformats.org/officeDocument/2006/relationships/image" Target="../media/image2.tiff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2.svg" /><Relationship Id="rId4" Type="http://schemas.openxmlformats.org/officeDocument/2006/relationships/image" Target="../media/image21.png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 /><Relationship Id="rId3" Type="http://schemas.openxmlformats.org/officeDocument/2006/relationships/image" Target="../media/image5.jpeg" /><Relationship Id="rId7" Type="http://schemas.openxmlformats.org/officeDocument/2006/relationships/image" Target="../media/image25.tiff" /><Relationship Id="rId12" Type="http://schemas.openxmlformats.org/officeDocument/2006/relationships/image" Target="../media/image30.jpe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4.tiff" /><Relationship Id="rId11" Type="http://schemas.openxmlformats.org/officeDocument/2006/relationships/image" Target="../media/image29.tiff" /><Relationship Id="rId5" Type="http://schemas.openxmlformats.org/officeDocument/2006/relationships/image" Target="../media/image23.tiff" /><Relationship Id="rId10" Type="http://schemas.openxmlformats.org/officeDocument/2006/relationships/image" Target="../media/image28.tiff" /><Relationship Id="rId4" Type="http://schemas.openxmlformats.org/officeDocument/2006/relationships/image" Target="../media/image6.tiff" /><Relationship Id="rId9" Type="http://schemas.openxmlformats.org/officeDocument/2006/relationships/image" Target="../media/image27.tiff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2" Type="http://schemas.openxmlformats.org/officeDocument/2006/relationships/image" Target="../media/image31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3.sv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.tiff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.tiff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.tiff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0.svg" /><Relationship Id="rId4" Type="http://schemas.openxmlformats.org/officeDocument/2006/relationships/image" Target="../media/image9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 /><Relationship Id="rId3" Type="http://schemas.openxmlformats.org/officeDocument/2006/relationships/image" Target="../media/image5.jpeg" /><Relationship Id="rId7" Type="http://schemas.openxmlformats.org/officeDocument/2006/relationships/image" Target="../media/image16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5.svg" /><Relationship Id="rId5" Type="http://schemas.openxmlformats.org/officeDocument/2006/relationships/image" Target="../media/image14.png" /><Relationship Id="rId10" Type="http://schemas.openxmlformats.org/officeDocument/2006/relationships/image" Target="../media/image19.svg" /><Relationship Id="rId4" Type="http://schemas.openxmlformats.org/officeDocument/2006/relationships/image" Target="../media/image6.tiff" /><Relationship Id="rId9" Type="http://schemas.openxmlformats.org/officeDocument/2006/relationships/image" Target="../media/image18.png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2000" r="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4E57C70-6616-0545-815D-3CC88DED786F}"/>
              </a:ext>
            </a:extLst>
          </p:cNvPr>
          <p:cNvSpPr/>
          <p:nvPr/>
        </p:nvSpPr>
        <p:spPr>
          <a:xfrm>
            <a:off x="4058100" y="411078"/>
            <a:ext cx="7601307" cy="28984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Clr>
                <a:srgbClr val="FFFFFF"/>
              </a:buClr>
              <a:buSzPts val="4800"/>
            </a:pPr>
            <a:r>
              <a:rPr lang="en-GB" sz="4400" b="1" dirty="0">
                <a:solidFill>
                  <a:srgbClr val="FFFFFF"/>
                </a:solidFill>
                <a:latin typeface="Sathu" pitchFamily="2" charset="-34"/>
                <a:ea typeface="Verdana" panose="020B0604030504040204" pitchFamily="34" charset="0"/>
                <a:cs typeface="Sathu" pitchFamily="2" charset="-34"/>
                <a:sym typeface="Barlow"/>
              </a:rPr>
              <a:t>Insurance Application Process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B429422-2E29-D444-AA66-BA50BCDA5FCA}"/>
              </a:ext>
            </a:extLst>
          </p:cNvPr>
          <p:cNvGrpSpPr/>
          <p:nvPr/>
        </p:nvGrpSpPr>
        <p:grpSpPr>
          <a:xfrm>
            <a:off x="7414731" y="3467814"/>
            <a:ext cx="4244676" cy="2524262"/>
            <a:chOff x="7414731" y="3542604"/>
            <a:chExt cx="4244676" cy="2524262"/>
          </a:xfrm>
        </p:grpSpPr>
        <p:sp>
          <p:nvSpPr>
            <p:cNvPr id="5" name="Google Shape;117;p17">
              <a:extLst>
                <a:ext uri="{FF2B5EF4-FFF2-40B4-BE49-F238E27FC236}">
                  <a16:creationId xmlns:a16="http://schemas.microsoft.com/office/drawing/2014/main" id="{58C63F12-FDA6-2A4C-9BA1-05B7B954C73C}"/>
                </a:ext>
              </a:extLst>
            </p:cNvPr>
            <p:cNvSpPr txBox="1">
              <a:spLocks/>
            </p:cNvSpPr>
            <p:nvPr/>
          </p:nvSpPr>
          <p:spPr>
            <a:xfrm>
              <a:off x="8102600" y="3615266"/>
              <a:ext cx="3556807" cy="24516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de-CH" sz="1800" dirty="0">
                  <a:latin typeface="Sathu" pitchFamily="2" charset="-34"/>
                  <a:cs typeface="Sathu" pitchFamily="2" charset="-34"/>
                  <a:sym typeface="Barlow"/>
                </a:rPr>
                <a:t>Vladimir Budimirovic</a:t>
              </a:r>
            </a:p>
            <a:p>
              <a:pPr marL="0" indent="0" algn="r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de-CH" sz="1200" i="1" dirty="0">
                  <a:latin typeface="Sathu" pitchFamily="2" charset="-34"/>
                  <a:cs typeface="Sathu" pitchFamily="2" charset="-34"/>
                  <a:sym typeface="Barlow"/>
                </a:rPr>
                <a:t>Head </a:t>
              </a:r>
              <a:r>
                <a:rPr lang="de-CH" sz="1200" i="1" dirty="0" err="1">
                  <a:latin typeface="Sathu" pitchFamily="2" charset="-34"/>
                  <a:cs typeface="Sathu" pitchFamily="2" charset="-34"/>
                  <a:sym typeface="Barlow"/>
                </a:rPr>
                <a:t>of</a:t>
              </a:r>
              <a:r>
                <a:rPr lang="de-CH" sz="1200" i="1" dirty="0">
                  <a:latin typeface="Sathu" pitchFamily="2" charset="-34"/>
                  <a:cs typeface="Sathu" pitchFamily="2" charset="-34"/>
                  <a:sym typeface="Barlow"/>
                </a:rPr>
                <a:t> Business Development</a:t>
              </a:r>
            </a:p>
            <a:p>
              <a:pPr marL="0" indent="0" algn="r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de-CH" sz="1800" dirty="0">
                  <a:latin typeface="Sathu" pitchFamily="2" charset="-34"/>
                  <a:cs typeface="Sathu" pitchFamily="2" charset="-34"/>
                  <a:sym typeface="Barlow"/>
                </a:rPr>
                <a:t> </a:t>
              </a:r>
            </a:p>
            <a:p>
              <a:pPr marL="0" indent="0" algn="r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de-CH" sz="1800" dirty="0" err="1">
                  <a:latin typeface="Sathu" pitchFamily="2" charset="-34"/>
                  <a:cs typeface="Sathu" pitchFamily="2" charset="-34"/>
                  <a:sym typeface="Barlow"/>
                </a:rPr>
                <a:t>Janic</a:t>
              </a:r>
              <a:r>
                <a:rPr lang="de-CH" sz="1800" dirty="0">
                  <a:latin typeface="Sathu" pitchFamily="2" charset="-34"/>
                  <a:cs typeface="Sathu" pitchFamily="2" charset="-34"/>
                  <a:sym typeface="Barlow"/>
                </a:rPr>
                <a:t> </a:t>
              </a:r>
              <a:r>
                <a:rPr lang="de-CH" sz="1800" dirty="0" err="1">
                  <a:latin typeface="Sathu" pitchFamily="2" charset="-34"/>
                  <a:cs typeface="Sathu" pitchFamily="2" charset="-34"/>
                  <a:sym typeface="Barlow"/>
                </a:rPr>
                <a:t>Istanto</a:t>
              </a:r>
              <a:endParaRPr lang="de-CH" sz="1800" dirty="0">
                <a:latin typeface="Sathu" pitchFamily="2" charset="-34"/>
                <a:cs typeface="Sathu" pitchFamily="2" charset="-34"/>
                <a:sym typeface="Barlow"/>
              </a:endParaRPr>
            </a:p>
            <a:p>
              <a:pPr marL="0" indent="0" algn="r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de-CH" sz="1200" i="1" dirty="0">
                  <a:latin typeface="Sathu" pitchFamily="2" charset="-34"/>
                  <a:cs typeface="Sathu" pitchFamily="2" charset="-34"/>
                  <a:sym typeface="Barlow"/>
                </a:rPr>
                <a:t>Chief Information Officer</a:t>
              </a:r>
            </a:p>
            <a:p>
              <a:pPr marL="0" indent="0" algn="r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endParaRPr lang="de-CH" sz="1200" i="1" dirty="0">
                <a:latin typeface="Sathu" pitchFamily="2" charset="-34"/>
                <a:cs typeface="Sathu" pitchFamily="2" charset="-34"/>
                <a:sym typeface="Barlow"/>
              </a:endParaRPr>
            </a:p>
            <a:p>
              <a:pPr marL="0" indent="0" algn="r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de-CH" sz="1800" dirty="0" err="1">
                  <a:latin typeface="Sathu" pitchFamily="2" charset="-34"/>
                  <a:cs typeface="Sathu" pitchFamily="2" charset="-34"/>
                  <a:sym typeface="Barlow"/>
                </a:rPr>
                <a:t>Boglarka</a:t>
              </a:r>
              <a:r>
                <a:rPr lang="de-CH" sz="1800" dirty="0">
                  <a:latin typeface="Sathu" pitchFamily="2" charset="-34"/>
                  <a:cs typeface="Sathu" pitchFamily="2" charset="-34"/>
                  <a:sym typeface="Barlow"/>
                </a:rPr>
                <a:t> </a:t>
              </a:r>
              <a:r>
                <a:rPr lang="de-CH" sz="1800" dirty="0" err="1">
                  <a:latin typeface="Sathu" pitchFamily="2" charset="-34"/>
                  <a:cs typeface="Sathu" pitchFamily="2" charset="-34"/>
                  <a:sym typeface="Barlow"/>
                </a:rPr>
                <a:t>Racz</a:t>
              </a:r>
              <a:endParaRPr lang="de-CH" sz="1800" dirty="0">
                <a:latin typeface="Sathu" pitchFamily="2" charset="-34"/>
                <a:cs typeface="Sathu" pitchFamily="2" charset="-34"/>
                <a:sym typeface="Barlow"/>
              </a:endParaRPr>
            </a:p>
            <a:p>
              <a:pPr marL="0" indent="0" algn="r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de-CH" sz="1200" i="1" dirty="0">
                  <a:latin typeface="Sathu" pitchFamily="2" charset="-34"/>
                  <a:cs typeface="Sathu" pitchFamily="2" charset="-34"/>
                  <a:sym typeface="Barlow"/>
                </a:rPr>
                <a:t>Head </a:t>
              </a:r>
              <a:r>
                <a:rPr lang="de-CH" sz="1200" i="1" dirty="0" err="1">
                  <a:latin typeface="Sathu" pitchFamily="2" charset="-34"/>
                  <a:cs typeface="Sathu" pitchFamily="2" charset="-34"/>
                  <a:sym typeface="Barlow"/>
                </a:rPr>
                <a:t>of</a:t>
              </a:r>
              <a:r>
                <a:rPr lang="de-CH" sz="1200" i="1" dirty="0">
                  <a:latin typeface="Sathu" pitchFamily="2" charset="-34"/>
                  <a:cs typeface="Sathu" pitchFamily="2" charset="-34"/>
                  <a:sym typeface="Barlow"/>
                </a:rPr>
                <a:t> Communication </a:t>
              </a:r>
              <a:r>
                <a:rPr lang="de-CH" sz="1200" i="1" dirty="0" err="1">
                  <a:latin typeface="Sathu" pitchFamily="2" charset="-34"/>
                  <a:cs typeface="Sathu" pitchFamily="2" charset="-34"/>
                  <a:sym typeface="Barlow"/>
                </a:rPr>
                <a:t>and</a:t>
              </a:r>
              <a:r>
                <a:rPr lang="de-CH" sz="1200" i="1" dirty="0">
                  <a:latin typeface="Sathu" pitchFamily="2" charset="-34"/>
                  <a:cs typeface="Sathu" pitchFamily="2" charset="-34"/>
                  <a:sym typeface="Barlow"/>
                </a:rPr>
                <a:t> Automation</a:t>
              </a:r>
            </a:p>
            <a:p>
              <a:pPr marL="0" indent="0" algn="r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de-CH" sz="1800" dirty="0">
                <a:latin typeface="Sathu" pitchFamily="2" charset="-34"/>
                <a:cs typeface="Sathu" pitchFamily="2" charset="-34"/>
                <a:sym typeface="Barlow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774A2A-FC26-A74F-B546-73A6D0E9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4731" y="3542604"/>
              <a:ext cx="760133" cy="76013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0559785-4F34-154F-A3CF-69C13C747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4731" y="4400033"/>
              <a:ext cx="760133" cy="7601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97AA5F-14BA-9A49-BA28-41A928348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4731" y="5257463"/>
              <a:ext cx="760133" cy="760133"/>
            </a:xfrm>
            <a:prstGeom prst="rect">
              <a:avLst/>
            </a:prstGeom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0896924C-DB9B-2E46-BED9-EF608E4493C1}"/>
              </a:ext>
            </a:extLst>
          </p:cNvPr>
          <p:cNvSpPr txBox="1"/>
          <p:nvPr/>
        </p:nvSpPr>
        <p:spPr>
          <a:xfrm>
            <a:off x="7414731" y="6142661"/>
            <a:ext cx="4244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Module: Digitalisation of Business Processes</a:t>
            </a:r>
          </a:p>
          <a:p>
            <a:pPr algn="r"/>
            <a:r>
              <a:rPr lang="en-GB" sz="1200" dirty="0"/>
              <a:t>Student Project 2020</a:t>
            </a:r>
          </a:p>
          <a:p>
            <a:pPr algn="r"/>
            <a:r>
              <a:rPr lang="en-GB" sz="1200" dirty="0"/>
              <a:t>Presentation of 4 June 2020</a:t>
            </a:r>
          </a:p>
        </p:txBody>
      </p:sp>
    </p:spTree>
    <p:extLst>
      <p:ext uri="{BB962C8B-B14F-4D97-AF65-F5344CB8AC3E}">
        <p14:creationId xmlns:p14="http://schemas.microsoft.com/office/powerpoint/2010/main" val="3181793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r="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9B6280-B24B-E340-9753-E83BFB8F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Insurance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4D2A5F4-2812-8F4A-9959-5F7CE4FACABF}"/>
              </a:ext>
            </a:extLst>
          </p:cNvPr>
          <p:cNvSpPr/>
          <p:nvPr/>
        </p:nvSpPr>
        <p:spPr>
          <a:xfrm>
            <a:off x="3347049" y="2585767"/>
            <a:ext cx="8521101" cy="20034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FFFFFF"/>
              </a:buClr>
              <a:buSzPts val="4800"/>
            </a:pPr>
            <a:endParaRPr lang="de-CH" sz="4800" b="1" dirty="0">
              <a:solidFill>
                <a:srgbClr val="FFFFFF"/>
              </a:solidFill>
              <a:latin typeface="Barlow"/>
              <a:sym typeface="Barlow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31CE45F-9078-894E-9212-D4E6DBCF0389}"/>
              </a:ext>
            </a:extLst>
          </p:cNvPr>
          <p:cNvSpPr/>
          <p:nvPr/>
        </p:nvSpPr>
        <p:spPr>
          <a:xfrm>
            <a:off x="4369279" y="2585767"/>
            <a:ext cx="7168551" cy="20034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FFFFFF"/>
              </a:buClr>
              <a:buSzPts val="4800"/>
            </a:pPr>
            <a:r>
              <a:rPr lang="en" sz="4800" b="1" dirty="0">
                <a:solidFill>
                  <a:srgbClr val="FFFFFF"/>
                </a:solidFill>
                <a:latin typeface="Sathu" pitchFamily="2" charset="-34"/>
                <a:cs typeface="Sathu" pitchFamily="2" charset="-34"/>
              </a:rPr>
              <a:t>3. CONCLUSION</a:t>
            </a:r>
          </a:p>
          <a:p>
            <a:pPr>
              <a:buClr>
                <a:srgbClr val="FFFFFF"/>
              </a:buClr>
              <a:buSzPts val="4800"/>
            </a:pPr>
            <a:endParaRPr lang="de-CH" sz="4800" b="1" dirty="0">
              <a:solidFill>
                <a:srgbClr val="FFFFFF"/>
              </a:solidFill>
              <a:latin typeface="Barlow"/>
              <a:sym typeface="Barlow"/>
            </a:endParaRPr>
          </a:p>
        </p:txBody>
      </p:sp>
      <p:sp>
        <p:nvSpPr>
          <p:cNvPr id="16" name="Google Shape;117;p17">
            <a:extLst>
              <a:ext uri="{FF2B5EF4-FFF2-40B4-BE49-F238E27FC236}">
                <a16:creationId xmlns:a16="http://schemas.microsoft.com/office/drawing/2014/main" id="{0F5FC328-D6C2-DC41-B878-255781E8F13C}"/>
              </a:ext>
            </a:extLst>
          </p:cNvPr>
          <p:cNvSpPr txBox="1">
            <a:spLocks/>
          </p:cNvSpPr>
          <p:nvPr/>
        </p:nvSpPr>
        <p:spPr>
          <a:xfrm>
            <a:off x="4476392" y="3587509"/>
            <a:ext cx="7168551" cy="451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de-CH" sz="2400" dirty="0" err="1">
                <a:latin typeface="Sathu" pitchFamily="2" charset="-34"/>
                <a:cs typeface="Sathu" pitchFamily="2" charset="-34"/>
                <a:sym typeface="Barlow"/>
              </a:rPr>
              <a:t>Conclusion</a:t>
            </a:r>
            <a:r>
              <a:rPr lang="de-CH" sz="2400" dirty="0">
                <a:latin typeface="Sathu" pitchFamily="2" charset="-34"/>
                <a:cs typeface="Sathu" pitchFamily="2" charset="-34"/>
                <a:sym typeface="Barlow"/>
              </a:rPr>
              <a:t>, </a:t>
            </a:r>
            <a:r>
              <a:rPr lang="de-CH" sz="2400" dirty="0" err="1">
                <a:latin typeface="Sathu" pitchFamily="2" charset="-34"/>
                <a:cs typeface="Sathu" pitchFamily="2" charset="-34"/>
                <a:sym typeface="Barlow"/>
              </a:rPr>
              <a:t>Used</a:t>
            </a:r>
            <a:r>
              <a:rPr lang="de-CH" sz="2400" dirty="0">
                <a:latin typeface="Sathu" pitchFamily="2" charset="-34"/>
                <a:cs typeface="Sathu" pitchFamily="2" charset="-34"/>
                <a:sym typeface="Barlow"/>
              </a:rPr>
              <a:t> </a:t>
            </a:r>
            <a:r>
              <a:rPr lang="de-CH" sz="2400" dirty="0" err="1">
                <a:latin typeface="Sathu" pitchFamily="2" charset="-34"/>
                <a:cs typeface="Sathu" pitchFamily="2" charset="-34"/>
                <a:sym typeface="Barlow"/>
              </a:rPr>
              <a:t>tools</a:t>
            </a:r>
            <a:r>
              <a:rPr lang="de-CH" sz="2400" dirty="0">
                <a:latin typeface="Sathu" pitchFamily="2" charset="-34"/>
                <a:cs typeface="Sathu" pitchFamily="2" charset="-34"/>
                <a:sym typeface="Barlow"/>
              </a:rPr>
              <a:t>, </a:t>
            </a:r>
            <a:r>
              <a:rPr lang="de-CH" sz="2400" dirty="0" err="1">
                <a:latin typeface="Sathu" pitchFamily="2" charset="-34"/>
                <a:cs typeface="Sathu" pitchFamily="2" charset="-34"/>
                <a:sym typeface="Barlow"/>
              </a:rPr>
              <a:t>Questions</a:t>
            </a:r>
            <a:r>
              <a:rPr lang="de-CH" sz="2400" dirty="0">
                <a:latin typeface="Sathu" pitchFamily="2" charset="-34"/>
                <a:cs typeface="Sathu" pitchFamily="2" charset="-34"/>
                <a:sym typeface="Barlow"/>
              </a:rPr>
              <a:t>, References</a:t>
            </a:r>
          </a:p>
          <a:p>
            <a:pPr marL="0" indent="0">
              <a:spcBef>
                <a:spcPts val="0"/>
              </a:spcBef>
              <a:buNone/>
            </a:pPr>
            <a:endParaRPr lang="de-CH" sz="2400" dirty="0">
              <a:latin typeface="Sathu" pitchFamily="2" charset="-34"/>
              <a:cs typeface="Sathu" pitchFamily="2" charset="-34"/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4896498B-E416-454C-B5B2-DB044A5ABEDE}"/>
              </a:ext>
            </a:extLst>
          </p:cNvPr>
          <p:cNvSpPr txBox="1">
            <a:spLocks/>
          </p:cNvSpPr>
          <p:nvPr/>
        </p:nvSpPr>
        <p:spPr>
          <a:xfrm>
            <a:off x="11776982" y="6173787"/>
            <a:ext cx="415018" cy="365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2542BE-355C-B24D-9988-8D116E163FD0}" type="slidenum">
              <a:rPr lang="de-DE" smtClean="0">
                <a:solidFill>
                  <a:schemeClr val="bg1"/>
                </a:solidFill>
              </a:rPr>
              <a:pPr/>
              <a:t>10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957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9B6280-B24B-E340-9753-E83BFB8F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Insurance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19" name="Google Shape;117;p17">
            <a:extLst>
              <a:ext uri="{FF2B5EF4-FFF2-40B4-BE49-F238E27FC236}">
                <a16:creationId xmlns:a16="http://schemas.microsoft.com/office/drawing/2014/main" id="{32DE6DBB-07E2-6841-A468-CFBDB5A8CE38}"/>
              </a:ext>
            </a:extLst>
          </p:cNvPr>
          <p:cNvSpPr txBox="1">
            <a:spLocks/>
          </p:cNvSpPr>
          <p:nvPr/>
        </p:nvSpPr>
        <p:spPr>
          <a:xfrm>
            <a:off x="4076105" y="2578660"/>
            <a:ext cx="4039787" cy="8303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CH" sz="4400" b="1" dirty="0">
                <a:latin typeface="Sathu" pitchFamily="2" charset="-34"/>
                <a:cs typeface="Sathu" pitchFamily="2" charset="-34"/>
                <a:sym typeface="Barlow"/>
              </a:rPr>
              <a:t>CONCLUSION</a:t>
            </a:r>
            <a:endParaRPr lang="de-CH" sz="2400" b="1" dirty="0">
              <a:latin typeface="Sathu" pitchFamily="2" charset="-34"/>
              <a:cs typeface="Sathu" pitchFamily="2" charset="-34"/>
            </a:endParaRP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E4CF7ABA-7505-604B-8AF7-A9A56F04CDF7}"/>
              </a:ext>
            </a:extLst>
          </p:cNvPr>
          <p:cNvSpPr txBox="1">
            <a:spLocks/>
          </p:cNvSpPr>
          <p:nvPr/>
        </p:nvSpPr>
        <p:spPr>
          <a:xfrm>
            <a:off x="11776982" y="6173787"/>
            <a:ext cx="415018" cy="365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2542BE-355C-B24D-9988-8D116E163FD0}" type="slidenum">
              <a:rPr lang="de-DE" smtClean="0">
                <a:solidFill>
                  <a:schemeClr val="bg1"/>
                </a:solidFill>
              </a:rPr>
              <a:pPr/>
              <a:t>11</a:t>
            </a:fld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524274A-5975-BF4E-A0A7-D1D6CB20DC00}"/>
              </a:ext>
            </a:extLst>
          </p:cNvPr>
          <p:cNvGrpSpPr/>
          <p:nvPr/>
        </p:nvGrpSpPr>
        <p:grpSpPr>
          <a:xfrm>
            <a:off x="5374200" y="730800"/>
            <a:ext cx="1443600" cy="1443600"/>
            <a:chOff x="5092956" y="921234"/>
            <a:chExt cx="2006085" cy="2006085"/>
          </a:xfrm>
        </p:grpSpPr>
        <p:pic>
          <p:nvPicPr>
            <p:cNvPr id="11" name="Grafik 10" descr="Fahne">
              <a:extLst>
                <a:ext uri="{FF2B5EF4-FFF2-40B4-BE49-F238E27FC236}">
                  <a16:creationId xmlns:a16="http://schemas.microsoft.com/office/drawing/2014/main" id="{ABEA3B7F-C56A-E448-801A-996A3ACD2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65658" y="1364142"/>
              <a:ext cx="1260682" cy="1260682"/>
            </a:xfrm>
            <a:prstGeom prst="rect">
              <a:avLst/>
            </a:prstGeom>
          </p:spPr>
        </p:pic>
        <p:grpSp>
          <p:nvGrpSpPr>
            <p:cNvPr id="22" name="Google Shape;108;p17">
              <a:extLst>
                <a:ext uri="{FF2B5EF4-FFF2-40B4-BE49-F238E27FC236}">
                  <a16:creationId xmlns:a16="http://schemas.microsoft.com/office/drawing/2014/main" id="{512184A9-A29E-E045-9772-22F76A30EF56}"/>
                </a:ext>
              </a:extLst>
            </p:cNvPr>
            <p:cNvGrpSpPr/>
            <p:nvPr/>
          </p:nvGrpSpPr>
          <p:grpSpPr>
            <a:xfrm>
              <a:off x="5092956" y="921234"/>
              <a:ext cx="2006085" cy="2006085"/>
              <a:chOff x="3782700" y="1538287"/>
              <a:chExt cx="1578600" cy="157860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23" name="Google Shape;109;p17">
                <a:extLst>
                  <a:ext uri="{FF2B5EF4-FFF2-40B4-BE49-F238E27FC236}">
                    <a16:creationId xmlns:a16="http://schemas.microsoft.com/office/drawing/2014/main" id="{24EF3749-D847-8646-87F6-CB1A2611BB37}"/>
                  </a:ext>
                </a:extLst>
              </p:cNvPr>
              <p:cNvSpPr/>
              <p:nvPr/>
            </p:nvSpPr>
            <p:spPr>
              <a:xfrm>
                <a:off x="3782700" y="2757488"/>
                <a:ext cx="359400" cy="359400"/>
              </a:xfrm>
              <a:prstGeom prst="corner">
                <a:avLst>
                  <a:gd name="adj1" fmla="val 50000"/>
                  <a:gd name="adj2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10;p17">
                <a:extLst>
                  <a:ext uri="{FF2B5EF4-FFF2-40B4-BE49-F238E27FC236}">
                    <a16:creationId xmlns:a16="http://schemas.microsoft.com/office/drawing/2014/main" id="{4BE919F3-BA31-544D-BF1F-87F936F03FFA}"/>
                  </a:ext>
                </a:extLst>
              </p:cNvPr>
              <p:cNvSpPr/>
              <p:nvPr/>
            </p:nvSpPr>
            <p:spPr>
              <a:xfrm rot="-5400000">
                <a:off x="5001900" y="2757487"/>
                <a:ext cx="359400" cy="359400"/>
              </a:xfrm>
              <a:prstGeom prst="corner">
                <a:avLst>
                  <a:gd name="adj1" fmla="val 50000"/>
                  <a:gd name="adj2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11;p17">
                <a:extLst>
                  <a:ext uri="{FF2B5EF4-FFF2-40B4-BE49-F238E27FC236}">
                    <a16:creationId xmlns:a16="http://schemas.microsoft.com/office/drawing/2014/main" id="{019F54CE-034F-4844-BA07-2449717CF751}"/>
                  </a:ext>
                </a:extLst>
              </p:cNvPr>
              <p:cNvSpPr/>
              <p:nvPr/>
            </p:nvSpPr>
            <p:spPr>
              <a:xfrm rot="5400000">
                <a:off x="3782700" y="1538288"/>
                <a:ext cx="359400" cy="359400"/>
              </a:xfrm>
              <a:prstGeom prst="corner">
                <a:avLst>
                  <a:gd name="adj1" fmla="val 50000"/>
                  <a:gd name="adj2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12;p17">
                <a:extLst>
                  <a:ext uri="{FF2B5EF4-FFF2-40B4-BE49-F238E27FC236}">
                    <a16:creationId xmlns:a16="http://schemas.microsoft.com/office/drawing/2014/main" id="{EC9B9B26-CF47-FE41-981C-57FB6556EB95}"/>
                  </a:ext>
                </a:extLst>
              </p:cNvPr>
              <p:cNvSpPr/>
              <p:nvPr/>
            </p:nvSpPr>
            <p:spPr>
              <a:xfrm rot="10800000">
                <a:off x="5001900" y="1538287"/>
                <a:ext cx="359400" cy="359400"/>
              </a:xfrm>
              <a:prstGeom prst="corner">
                <a:avLst>
                  <a:gd name="adj1" fmla="val 50000"/>
                  <a:gd name="adj2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" name="Google Shape;142;p20">
            <a:extLst>
              <a:ext uri="{FF2B5EF4-FFF2-40B4-BE49-F238E27FC236}">
                <a16:creationId xmlns:a16="http://schemas.microsoft.com/office/drawing/2014/main" id="{286548D0-BA03-C14C-B66C-C835CE373F0B}"/>
              </a:ext>
            </a:extLst>
          </p:cNvPr>
          <p:cNvSpPr txBox="1">
            <a:spLocks/>
          </p:cNvSpPr>
          <p:nvPr/>
        </p:nvSpPr>
        <p:spPr>
          <a:xfrm>
            <a:off x="747032" y="3659719"/>
            <a:ext cx="11029950" cy="253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en-GB" sz="2400" dirty="0">
                <a:solidFill>
                  <a:schemeClr val="tx1"/>
                </a:solidFill>
                <a:latin typeface="Sathu" pitchFamily="2" charset="-34"/>
                <a:ea typeface="+mn-ea"/>
                <a:cs typeface="Sathu" pitchFamily="2" charset="-34"/>
              </a:rPr>
              <a:t>Financial benefits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en-GB" sz="2400" dirty="0">
                <a:solidFill>
                  <a:schemeClr val="tx1"/>
                </a:solidFill>
                <a:latin typeface="Sathu" pitchFamily="2" charset="-34"/>
                <a:ea typeface="+mn-ea"/>
                <a:cs typeface="Sathu" pitchFamily="2" charset="-34"/>
              </a:rPr>
              <a:t>Better brand image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en-GB" sz="2400" dirty="0">
                <a:solidFill>
                  <a:schemeClr val="tx1"/>
                </a:solidFill>
                <a:latin typeface="Sathu" pitchFamily="2" charset="-34"/>
                <a:ea typeface="+mn-ea"/>
                <a:cs typeface="Sathu" pitchFamily="2" charset="-34"/>
              </a:rPr>
              <a:t>Increased customer satisfaction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en-GB" sz="2400" dirty="0">
                <a:solidFill>
                  <a:schemeClr val="tx1"/>
                </a:solidFill>
                <a:latin typeface="Sathu" pitchFamily="2" charset="-34"/>
                <a:ea typeface="+mn-ea"/>
                <a:cs typeface="Sathu" pitchFamily="2" charset="-34"/>
              </a:rPr>
              <a:t>Increased employee satisfaction</a:t>
            </a:r>
          </a:p>
        </p:txBody>
      </p:sp>
    </p:spTree>
    <p:extLst>
      <p:ext uri="{BB962C8B-B14F-4D97-AF65-F5344CB8AC3E}">
        <p14:creationId xmlns:p14="http://schemas.microsoft.com/office/powerpoint/2010/main" val="2474111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Decke, drinnen, Raum, Tisch enthält.&#10;&#10;Automatisch generierte Beschreibung">
            <a:extLst>
              <a:ext uri="{FF2B5EF4-FFF2-40B4-BE49-F238E27FC236}">
                <a16:creationId xmlns:a16="http://schemas.microsoft.com/office/drawing/2014/main" id="{67A7E117-4EBC-A84A-8105-83D02B4209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65564" cy="6858000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78C8D11-17B2-2C4A-AF84-B57C5C6CE79A}"/>
              </a:ext>
            </a:extLst>
          </p:cNvPr>
          <p:cNvGrpSpPr/>
          <p:nvPr/>
        </p:nvGrpSpPr>
        <p:grpSpPr>
          <a:xfrm>
            <a:off x="1543050" y="500265"/>
            <a:ext cx="10325100" cy="1050927"/>
            <a:chOff x="1543050" y="175866"/>
            <a:chExt cx="10325100" cy="1050927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8BD503A-5F7C-494F-BC23-4B59F5E9C005}"/>
                </a:ext>
              </a:extLst>
            </p:cNvPr>
            <p:cNvSpPr/>
            <p:nvPr/>
          </p:nvSpPr>
          <p:spPr>
            <a:xfrm>
              <a:off x="1543050" y="175866"/>
              <a:ext cx="10325100" cy="104908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FFFFFF"/>
                </a:buClr>
                <a:buSzPts val="4800"/>
              </a:pPr>
              <a:endParaRPr lang="de-DE" sz="4400" b="1" dirty="0">
                <a:solidFill>
                  <a:srgbClr val="FFFFFF"/>
                </a:solidFill>
                <a:latin typeface="Barlow"/>
                <a:sym typeface="Barlow"/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B4B11A3-D7B6-C64F-B4A4-EF1490CBD9E7}"/>
                </a:ext>
              </a:extLst>
            </p:cNvPr>
            <p:cNvSpPr/>
            <p:nvPr/>
          </p:nvSpPr>
          <p:spPr>
            <a:xfrm>
              <a:off x="1900449" y="259042"/>
              <a:ext cx="7710815" cy="91440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FFFFFF"/>
                </a:buClr>
                <a:buSzPts val="4800"/>
              </a:pPr>
              <a:r>
                <a:rPr lang="de-CH" sz="3200" b="1" dirty="0" err="1">
                  <a:solidFill>
                    <a:srgbClr val="FFFFFF"/>
                  </a:solidFill>
                  <a:latin typeface="Sathu" pitchFamily="2" charset="-34"/>
                  <a:cs typeface="Sathu" pitchFamily="2" charset="-34"/>
                  <a:sym typeface="Barlow"/>
                </a:rPr>
                <a:t>Used</a:t>
              </a:r>
              <a:r>
                <a:rPr lang="de-CH" sz="3200" b="1" dirty="0">
                  <a:solidFill>
                    <a:srgbClr val="FFFFFF"/>
                  </a:solidFill>
                  <a:latin typeface="Sathu" pitchFamily="2" charset="-34"/>
                  <a:cs typeface="Sathu" pitchFamily="2" charset="-34"/>
                  <a:sym typeface="Barlow"/>
                </a:rPr>
                <a:t> Tools</a:t>
              </a:r>
              <a:endParaRPr lang="de-DE" sz="2800" b="1" dirty="0">
                <a:solidFill>
                  <a:srgbClr val="FFFFFF"/>
                </a:solidFill>
                <a:latin typeface="Sathu" pitchFamily="2" charset="-34"/>
                <a:cs typeface="Sathu" pitchFamily="2" charset="-34"/>
                <a:sym typeface="Barlow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2A804D0-6CD9-6F48-9933-7D43AF192956}"/>
                </a:ext>
              </a:extLst>
            </p:cNvPr>
            <p:cNvSpPr/>
            <p:nvPr/>
          </p:nvSpPr>
          <p:spPr>
            <a:xfrm>
              <a:off x="10771414" y="175866"/>
              <a:ext cx="1096736" cy="105092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7FC26D2B-97B5-DA4F-ABDD-6F4BB6FC1050}"/>
              </a:ext>
            </a:extLst>
          </p:cNvPr>
          <p:cNvSpPr txBox="1">
            <a:spLocks/>
          </p:cNvSpPr>
          <p:nvPr/>
        </p:nvSpPr>
        <p:spPr>
          <a:xfrm>
            <a:off x="11776982" y="6173787"/>
            <a:ext cx="415018" cy="365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2542BE-355C-B24D-9988-8D116E163FD0}" type="slidenum">
              <a:rPr lang="de-DE" smtClean="0">
                <a:solidFill>
                  <a:schemeClr val="bg1"/>
                </a:solidFill>
              </a:rPr>
              <a:pPr/>
              <a:t>12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E247FBA1-F9E7-1A4B-88CA-FA0988678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Insurance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C53BA1D-6D6F-6F4E-8555-D8E8E6118A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71414" y="498492"/>
            <a:ext cx="1096736" cy="1053158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DA0DFD03-4FE0-934F-A34D-48114ACE9274}"/>
              </a:ext>
            </a:extLst>
          </p:cNvPr>
          <p:cNvGrpSpPr/>
          <p:nvPr/>
        </p:nvGrpSpPr>
        <p:grpSpPr>
          <a:xfrm>
            <a:off x="2620242" y="1935590"/>
            <a:ext cx="8393217" cy="4239671"/>
            <a:chOff x="3355733" y="1935590"/>
            <a:chExt cx="8393217" cy="4239671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01B97337-CD56-B64A-9A2F-51396035DDA9}"/>
                </a:ext>
              </a:extLst>
            </p:cNvPr>
            <p:cNvGrpSpPr/>
            <p:nvPr/>
          </p:nvGrpSpPr>
          <p:grpSpPr>
            <a:xfrm>
              <a:off x="3355733" y="1935590"/>
              <a:ext cx="7047093" cy="4239671"/>
              <a:chOff x="3773171" y="1935590"/>
              <a:chExt cx="7047093" cy="4239671"/>
            </a:xfrm>
          </p:grpSpPr>
          <p:pic>
            <p:nvPicPr>
              <p:cNvPr id="2" name="Grafik 1">
                <a:extLst>
                  <a:ext uri="{FF2B5EF4-FFF2-40B4-BE49-F238E27FC236}">
                    <a16:creationId xmlns:a16="http://schemas.microsoft.com/office/drawing/2014/main" id="{12646835-BEF0-4946-B6BE-F180A7F41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3171" y="2061590"/>
                <a:ext cx="936000" cy="936000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301609E8-D749-8C4A-9249-59523BB30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73171" y="3413882"/>
                <a:ext cx="1296000" cy="1296000"/>
              </a:xfrm>
              <a:prstGeom prst="rect">
                <a:avLst/>
              </a:prstGeom>
            </p:spPr>
          </p:pic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B3867A4D-82DF-7549-A525-4BE61D5C5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4264" y="3413882"/>
                <a:ext cx="1296000" cy="1296000"/>
              </a:xfrm>
              <a:prstGeom prst="rect">
                <a:avLst/>
              </a:prstGeom>
            </p:spPr>
          </p:pic>
          <p:pic>
            <p:nvPicPr>
              <p:cNvPr id="18" name="Grafik 17">
                <a:extLst>
                  <a:ext uri="{FF2B5EF4-FFF2-40B4-BE49-F238E27FC236}">
                    <a16:creationId xmlns:a16="http://schemas.microsoft.com/office/drawing/2014/main" id="{26B8E89E-C1AB-D442-87D1-5406BA5A35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85948" y="1935590"/>
                <a:ext cx="928539" cy="1188000"/>
              </a:xfrm>
              <a:prstGeom prst="rect">
                <a:avLst/>
              </a:prstGeom>
            </p:spPr>
          </p:pic>
          <p:pic>
            <p:nvPicPr>
              <p:cNvPr id="19" name="Grafik 18">
                <a:extLst>
                  <a:ext uri="{FF2B5EF4-FFF2-40B4-BE49-F238E27FC236}">
                    <a16:creationId xmlns:a16="http://schemas.microsoft.com/office/drawing/2014/main" id="{82D01914-9B34-4747-BDD9-1798BE55DF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90143" y="3526081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512D9414-5512-654D-9EF3-AEEB598247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611264" y="1989590"/>
                <a:ext cx="1110857" cy="1080000"/>
              </a:xfrm>
              <a:prstGeom prst="rect">
                <a:avLst/>
              </a:prstGeom>
            </p:spPr>
          </p:pic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2C366E3C-66B0-2D40-A16C-7DC3D3985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96627" y="5126174"/>
                <a:ext cx="1049087" cy="1049087"/>
              </a:xfrm>
              <a:prstGeom prst="rect">
                <a:avLst/>
              </a:prstGeom>
            </p:spPr>
          </p:pic>
        </p:grp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1614CCE1-B2D5-5948-8A9C-736BB17753C0}"/>
                </a:ext>
              </a:extLst>
            </p:cNvPr>
            <p:cNvSpPr txBox="1"/>
            <p:nvPr/>
          </p:nvSpPr>
          <p:spPr>
            <a:xfrm>
              <a:off x="4594146" y="2244792"/>
              <a:ext cx="14442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Camunda</a:t>
              </a:r>
              <a:r>
                <a:rPr lang="de-DE" dirty="0"/>
                <a:t> </a:t>
              </a:r>
            </a:p>
            <a:p>
              <a:r>
                <a:rPr lang="de-DE" dirty="0" err="1"/>
                <a:t>Modeler</a:t>
              </a:r>
              <a:endParaRPr lang="de-DE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EAE479E-5FC3-D144-8ECD-36A5F7F2187E}"/>
                </a:ext>
              </a:extLst>
            </p:cNvPr>
            <p:cNvSpPr txBox="1"/>
            <p:nvPr/>
          </p:nvSpPr>
          <p:spPr>
            <a:xfrm>
              <a:off x="7419017" y="2244791"/>
              <a:ext cx="14442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Google</a:t>
              </a:r>
            </a:p>
            <a:p>
              <a:r>
                <a:rPr lang="de-DE" dirty="0"/>
                <a:t>Sheet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B8A4DAA-5BCB-674A-8382-8A17873BC361}"/>
                </a:ext>
              </a:extLst>
            </p:cNvPr>
            <p:cNvSpPr txBox="1"/>
            <p:nvPr/>
          </p:nvSpPr>
          <p:spPr>
            <a:xfrm>
              <a:off x="4594146" y="5327551"/>
              <a:ext cx="14442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Google</a:t>
              </a:r>
            </a:p>
            <a:p>
              <a:r>
                <a:rPr lang="de-DE" dirty="0"/>
                <a:t>Form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BEA49498-1D6F-EA4E-85A3-0F512A9E62F0}"/>
                </a:ext>
              </a:extLst>
            </p:cNvPr>
            <p:cNvSpPr txBox="1"/>
            <p:nvPr/>
          </p:nvSpPr>
          <p:spPr>
            <a:xfrm>
              <a:off x="4588714" y="3877215"/>
              <a:ext cx="144426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dirty="0" err="1"/>
                <a:t>Integromat</a:t>
              </a:r>
              <a:endParaRPr lang="de-DE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AE58183B-D397-1B4F-9362-B09AFDB71A89}"/>
                </a:ext>
              </a:extLst>
            </p:cNvPr>
            <p:cNvSpPr txBox="1"/>
            <p:nvPr/>
          </p:nvSpPr>
          <p:spPr>
            <a:xfrm>
              <a:off x="7419016" y="3891877"/>
              <a:ext cx="144426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dirty="0"/>
                <a:t>Postman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19D4A3A7-5BA4-C148-8958-8013D8A1AED1}"/>
                </a:ext>
              </a:extLst>
            </p:cNvPr>
            <p:cNvSpPr txBox="1"/>
            <p:nvPr/>
          </p:nvSpPr>
          <p:spPr>
            <a:xfrm>
              <a:off x="10304683" y="3891877"/>
              <a:ext cx="144426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dirty="0" err="1"/>
                <a:t>DialogFlow</a:t>
              </a:r>
              <a:endParaRPr lang="de-DE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E1B10367-2B30-F54F-8341-BF57C889934D}"/>
                </a:ext>
              </a:extLst>
            </p:cNvPr>
            <p:cNvSpPr txBox="1"/>
            <p:nvPr/>
          </p:nvSpPr>
          <p:spPr>
            <a:xfrm>
              <a:off x="10304682" y="2343951"/>
              <a:ext cx="144426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dirty="0" err="1"/>
                <a:t>GitHub</a:t>
              </a:r>
              <a:endParaRPr lang="de-DE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26454D-6DDE-F44A-9E69-2554BC000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387" y="5126174"/>
            <a:ext cx="795226" cy="112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feld 27">
            <a:extLst>
              <a:ext uri="{FF2B5EF4-FFF2-40B4-BE49-F238E27FC236}">
                <a16:creationId xmlns:a16="http://schemas.microsoft.com/office/drawing/2014/main" id="{C8D2AE51-2FAA-D64B-A9EB-7C303E678D74}"/>
              </a:ext>
            </a:extLst>
          </p:cNvPr>
          <p:cNvSpPr txBox="1"/>
          <p:nvPr/>
        </p:nvSpPr>
        <p:spPr>
          <a:xfrm>
            <a:off x="6683523" y="5364487"/>
            <a:ext cx="17156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dirty="0" err="1"/>
              <a:t>Eledo</a:t>
            </a:r>
            <a:r>
              <a:rPr lang="de-DE" dirty="0"/>
              <a:t> PDF </a:t>
            </a:r>
            <a:r>
              <a:rPr lang="de-DE"/>
              <a:t>Creator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0852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9B6280-B24B-E340-9753-E83BFB8F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Insurance </a:t>
            </a:r>
            <a:r>
              <a:rPr lang="de-DE" dirty="0" err="1">
                <a:solidFill>
                  <a:schemeClr val="tx1"/>
                </a:solidFill>
              </a:rPr>
              <a:t>Application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Process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Google Shape;117;p17">
            <a:extLst>
              <a:ext uri="{FF2B5EF4-FFF2-40B4-BE49-F238E27FC236}">
                <a16:creationId xmlns:a16="http://schemas.microsoft.com/office/drawing/2014/main" id="{32DE6DBB-07E2-6841-A468-CFBDB5A8CE38}"/>
              </a:ext>
            </a:extLst>
          </p:cNvPr>
          <p:cNvSpPr txBox="1">
            <a:spLocks/>
          </p:cNvSpPr>
          <p:nvPr/>
        </p:nvSpPr>
        <p:spPr>
          <a:xfrm>
            <a:off x="3960847" y="3818951"/>
            <a:ext cx="4270303" cy="9695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CH" sz="4800" b="1" dirty="0">
                <a:latin typeface="Sathu" pitchFamily="2" charset="-34"/>
                <a:cs typeface="Sathu" pitchFamily="2" charset="-34"/>
                <a:sym typeface="Barlow"/>
              </a:rPr>
              <a:t>QUESTIONS</a:t>
            </a:r>
            <a:endParaRPr lang="de-CH" sz="2400" b="1" dirty="0">
              <a:latin typeface="Sathu" pitchFamily="2" charset="-34"/>
              <a:cs typeface="Sathu" pitchFamily="2" charset="-34"/>
            </a:endParaRPr>
          </a:p>
        </p:txBody>
      </p:sp>
      <p:pic>
        <p:nvPicPr>
          <p:cNvPr id="9" name="Grafik 8" descr="Fragen">
            <a:extLst>
              <a:ext uri="{FF2B5EF4-FFF2-40B4-BE49-F238E27FC236}">
                <a16:creationId xmlns:a16="http://schemas.microsoft.com/office/drawing/2014/main" id="{C81EE962-5AE1-E946-B821-05DBC3B8F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5998" y="1855235"/>
            <a:ext cx="1260000" cy="1260000"/>
          </a:xfrm>
          <a:prstGeom prst="rect">
            <a:avLst/>
          </a:prstGeom>
        </p:spPr>
      </p:pic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862E2C52-14AF-894F-BDC0-22E353B2791B}"/>
              </a:ext>
            </a:extLst>
          </p:cNvPr>
          <p:cNvSpPr txBox="1">
            <a:spLocks/>
          </p:cNvSpPr>
          <p:nvPr/>
        </p:nvSpPr>
        <p:spPr>
          <a:xfrm>
            <a:off x="11776982" y="6173787"/>
            <a:ext cx="415018" cy="365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2542BE-355C-B24D-9988-8D116E163FD0}" type="slidenum">
              <a:rPr lang="de-DE" smtClean="0">
                <a:solidFill>
                  <a:schemeClr val="bg1"/>
                </a:solidFill>
              </a:rPr>
              <a:pPr/>
              <a:t>13</a:t>
            </a:fld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20" name="Google Shape;108;p17">
            <a:extLst>
              <a:ext uri="{FF2B5EF4-FFF2-40B4-BE49-F238E27FC236}">
                <a16:creationId xmlns:a16="http://schemas.microsoft.com/office/drawing/2014/main" id="{B68D25BB-68E0-2E4F-BA2B-8CFB1E8031DA}"/>
              </a:ext>
            </a:extLst>
          </p:cNvPr>
          <p:cNvGrpSpPr/>
          <p:nvPr/>
        </p:nvGrpSpPr>
        <p:grpSpPr>
          <a:xfrm>
            <a:off x="5092955" y="1398509"/>
            <a:ext cx="2006085" cy="2006085"/>
            <a:chOff x="3782700" y="1538287"/>
            <a:chExt cx="1578600" cy="1578600"/>
          </a:xfrm>
          <a:solidFill>
            <a:schemeClr val="accent1">
              <a:lumMod val="75000"/>
            </a:schemeClr>
          </a:solidFill>
        </p:grpSpPr>
        <p:sp>
          <p:nvSpPr>
            <p:cNvPr id="21" name="Google Shape;109;p17">
              <a:extLst>
                <a:ext uri="{FF2B5EF4-FFF2-40B4-BE49-F238E27FC236}">
                  <a16:creationId xmlns:a16="http://schemas.microsoft.com/office/drawing/2014/main" id="{699FA98B-0B2C-D641-8FD5-698DDD1B5724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0;p17">
              <a:extLst>
                <a:ext uri="{FF2B5EF4-FFF2-40B4-BE49-F238E27FC236}">
                  <a16:creationId xmlns:a16="http://schemas.microsoft.com/office/drawing/2014/main" id="{286F4E68-6D1B-B84F-AE07-06CC46056F12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;p17">
              <a:extLst>
                <a:ext uri="{FF2B5EF4-FFF2-40B4-BE49-F238E27FC236}">
                  <a16:creationId xmlns:a16="http://schemas.microsoft.com/office/drawing/2014/main" id="{05DDA56A-5E31-7F46-9ED5-3CA032E209CA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2;p17">
              <a:extLst>
                <a:ext uri="{FF2B5EF4-FFF2-40B4-BE49-F238E27FC236}">
                  <a16:creationId xmlns:a16="http://schemas.microsoft.com/office/drawing/2014/main" id="{1607D3AE-1318-3547-9387-53C024F6483E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6182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Decke, drinnen, Raum, Tisch enthält.&#10;&#10;Automatisch generierte Beschreibung">
            <a:extLst>
              <a:ext uri="{FF2B5EF4-FFF2-40B4-BE49-F238E27FC236}">
                <a16:creationId xmlns:a16="http://schemas.microsoft.com/office/drawing/2014/main" id="{023A216E-9588-E143-82BD-E41E839D41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65564" cy="685800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9B6280-B24B-E340-9753-E83BFB8F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Insurance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746E8BF-AC3D-EA4D-AA17-F5F14D39FD94}"/>
              </a:ext>
            </a:extLst>
          </p:cNvPr>
          <p:cNvGrpSpPr/>
          <p:nvPr/>
        </p:nvGrpSpPr>
        <p:grpSpPr>
          <a:xfrm>
            <a:off x="1543050" y="500332"/>
            <a:ext cx="10325100" cy="1050860"/>
            <a:chOff x="1543050" y="175933"/>
            <a:chExt cx="10325100" cy="105086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0D0FFD1-6088-B946-B653-9A5746B4663C}"/>
                </a:ext>
              </a:extLst>
            </p:cNvPr>
            <p:cNvSpPr/>
            <p:nvPr/>
          </p:nvSpPr>
          <p:spPr>
            <a:xfrm>
              <a:off x="1543050" y="175933"/>
              <a:ext cx="10325100" cy="10490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FFFFFF"/>
                </a:buClr>
                <a:buSzPts val="4800"/>
              </a:pPr>
              <a:endParaRPr lang="de-DE" sz="4400" b="1" dirty="0">
                <a:solidFill>
                  <a:srgbClr val="FFFFFF"/>
                </a:solidFill>
                <a:latin typeface="Barlow"/>
                <a:sym typeface="Barlow"/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31CE45F-9078-894E-9212-D4E6DBCF0389}"/>
                </a:ext>
              </a:extLst>
            </p:cNvPr>
            <p:cNvSpPr/>
            <p:nvPr/>
          </p:nvSpPr>
          <p:spPr>
            <a:xfrm>
              <a:off x="1958399" y="310551"/>
              <a:ext cx="7708216" cy="91440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FFFFFF"/>
                </a:buClr>
                <a:buSzPts val="4800"/>
              </a:pPr>
              <a:r>
                <a:rPr lang="de-CH" sz="4800" b="1" dirty="0">
                  <a:solidFill>
                    <a:srgbClr val="FFFFFF"/>
                  </a:solidFill>
                  <a:latin typeface="Sathu" pitchFamily="2" charset="-34"/>
                  <a:cs typeface="Sathu" pitchFamily="2" charset="-34"/>
                  <a:sym typeface="Barlow"/>
                </a:rPr>
                <a:t>REFERENCES</a:t>
              </a:r>
              <a:endParaRPr lang="de-DE" sz="4400" b="1" dirty="0">
                <a:solidFill>
                  <a:srgbClr val="FFFFFF"/>
                </a:solidFill>
                <a:latin typeface="Sathu" pitchFamily="2" charset="-34"/>
                <a:cs typeface="Sathu" pitchFamily="2" charset="-34"/>
                <a:sym typeface="Barlow"/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00BB9AFA-B262-5548-A643-16B784F4DB36}"/>
                </a:ext>
              </a:extLst>
            </p:cNvPr>
            <p:cNvSpPr/>
            <p:nvPr/>
          </p:nvSpPr>
          <p:spPr>
            <a:xfrm>
              <a:off x="10771414" y="175933"/>
              <a:ext cx="1096736" cy="10508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4" name="Google Shape;129;p19">
            <a:extLst>
              <a:ext uri="{FF2B5EF4-FFF2-40B4-BE49-F238E27FC236}">
                <a16:creationId xmlns:a16="http://schemas.microsoft.com/office/drawing/2014/main" id="{64175712-0A3B-DE43-BB3F-63682A66E38D}"/>
              </a:ext>
            </a:extLst>
          </p:cNvPr>
          <p:cNvSpPr txBox="1">
            <a:spLocks/>
          </p:cNvSpPr>
          <p:nvPr/>
        </p:nvSpPr>
        <p:spPr>
          <a:xfrm>
            <a:off x="1958399" y="1798598"/>
            <a:ext cx="9909751" cy="412410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0700" lvl="1" indent="0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None/>
            </a:pPr>
            <a:r>
              <a:rPr lang="de-CH" sz="1200" dirty="0">
                <a:latin typeface="Sathu" pitchFamily="2" charset="-34"/>
                <a:cs typeface="Sathu" pitchFamily="2" charset="-34"/>
              </a:rPr>
              <a:t>Background </a:t>
            </a:r>
            <a:r>
              <a:rPr lang="de-CH" sz="1200" dirty="0" err="1">
                <a:latin typeface="Sathu" pitchFamily="2" charset="-34"/>
                <a:cs typeface="Sathu" pitchFamily="2" charset="-34"/>
              </a:rPr>
              <a:t>images</a:t>
            </a:r>
            <a:endParaRPr lang="de-CH" sz="1200" dirty="0">
              <a:latin typeface="Sathu" pitchFamily="2" charset="-34"/>
              <a:cs typeface="Sathu" pitchFamily="2" charset="-34"/>
            </a:endParaRPr>
          </a:p>
          <a:p>
            <a:pPr marL="692150" lvl="1" indent="-171450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de-CH" sz="800" dirty="0">
                <a:latin typeface="Sathu" pitchFamily="2" charset="-34"/>
                <a:cs typeface="Sathu" pitchFamily="2" charset="-34"/>
              </a:rPr>
              <a:t>https://www.ubi.com.tr/en/what-does-digital-transformation-mean-for-insurance/ (28-05-2020)</a:t>
            </a:r>
          </a:p>
          <a:p>
            <a:pPr marL="692150" lvl="1" indent="-171450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de-CH" sz="800" dirty="0">
                <a:latin typeface="Sathu" pitchFamily="2" charset="-34"/>
                <a:cs typeface="Sathu" pitchFamily="2" charset="-34"/>
              </a:rPr>
              <a:t>https://inspiration.detail.de/_uploads/5/a/c/5ac7866a8e142/DET-2006-10-2002-1266-Versicherungsgeba%CC%88ude-in-Mu%CC%88nchen-Baumschlager-Eberle-1.jpg (28-05-2020)</a:t>
            </a:r>
          </a:p>
          <a:p>
            <a:pPr marL="692150" lvl="1" indent="-171450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de-CH" sz="800" dirty="0">
                <a:latin typeface="Sathu" pitchFamily="2" charset="-34"/>
                <a:cs typeface="Sathu" pitchFamily="2" charset="-34"/>
              </a:rPr>
              <a:t>https://www.zurich.com/-/media/project/zurich/dotcom/about-us/images/our-global-working-environments/stage-kuala-lumpur.jpg?la=en (28-05-2020)</a:t>
            </a:r>
          </a:p>
          <a:p>
            <a:pPr marL="692150" lvl="1" indent="-171450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de-CH" sz="800" dirty="0">
                <a:latin typeface="Sathu" pitchFamily="2" charset="-34"/>
                <a:cs typeface="Sathu" pitchFamily="2" charset="-34"/>
              </a:rPr>
              <a:t>https://pxhere.com/en/photo/935385 (28-05-2020)</a:t>
            </a:r>
          </a:p>
          <a:p>
            <a:pPr marL="692150" lvl="1" indent="-171450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de-CH" sz="800" dirty="0">
                <a:latin typeface="Sathu" pitchFamily="2" charset="-34"/>
                <a:cs typeface="Sathu" pitchFamily="2" charset="-34"/>
              </a:rPr>
              <a:t>http://</a:t>
            </a:r>
            <a:r>
              <a:rPr lang="de-CH" sz="800" dirty="0" err="1">
                <a:latin typeface="Sathu" pitchFamily="2" charset="-34"/>
                <a:cs typeface="Sathu" pitchFamily="2" charset="-34"/>
              </a:rPr>
              <a:t>www.thierry-ball.de</a:t>
            </a:r>
            <a:r>
              <a:rPr lang="de-CH" sz="800" dirty="0">
                <a:latin typeface="Sathu" pitchFamily="2" charset="-34"/>
                <a:cs typeface="Sathu" pitchFamily="2" charset="-34"/>
              </a:rPr>
              <a:t>/</a:t>
            </a:r>
            <a:r>
              <a:rPr lang="de-CH" sz="800" dirty="0" err="1">
                <a:latin typeface="Sathu" pitchFamily="2" charset="-34"/>
                <a:cs typeface="Sathu" pitchFamily="2" charset="-34"/>
              </a:rPr>
              <a:t>newsroom</a:t>
            </a:r>
            <a:r>
              <a:rPr lang="de-CH" sz="800" dirty="0">
                <a:latin typeface="Sathu" pitchFamily="2" charset="-34"/>
                <a:cs typeface="Sathu" pitchFamily="2" charset="-34"/>
              </a:rPr>
              <a:t>/</a:t>
            </a:r>
            <a:r>
              <a:rPr lang="de-CH" sz="800" dirty="0" err="1">
                <a:latin typeface="Sathu" pitchFamily="2" charset="-34"/>
                <a:cs typeface="Sathu" pitchFamily="2" charset="-34"/>
              </a:rPr>
              <a:t>detail</a:t>
            </a:r>
            <a:r>
              <a:rPr lang="de-CH" sz="800" dirty="0">
                <a:latin typeface="Sathu" pitchFamily="2" charset="-34"/>
                <a:cs typeface="Sathu" pitchFamily="2" charset="-34"/>
              </a:rPr>
              <a:t>/</a:t>
            </a:r>
            <a:r>
              <a:rPr lang="de-CH" sz="800" dirty="0" err="1">
                <a:latin typeface="Sathu" pitchFamily="2" charset="-34"/>
                <a:cs typeface="Sathu" pitchFamily="2" charset="-34"/>
              </a:rPr>
              <a:t>news</a:t>
            </a:r>
            <a:r>
              <a:rPr lang="de-CH" sz="800" dirty="0">
                <a:latin typeface="Sathu" pitchFamily="2" charset="-34"/>
                <a:cs typeface="Sathu" pitchFamily="2" charset="-34"/>
              </a:rPr>
              <a:t>/das-ziel-ist-das-ziel-oder-doch-der-weg/ (28-05-2020)</a:t>
            </a:r>
          </a:p>
          <a:p>
            <a:pPr marL="692150" lvl="1" indent="-171450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de-CH" sz="800" dirty="0">
                <a:latin typeface="Sathu" pitchFamily="2" charset="-34"/>
                <a:cs typeface="Sathu" pitchFamily="2" charset="-34"/>
              </a:rPr>
              <a:t>https://pxhere.com/de/photo/993044 (28-05-2020)</a:t>
            </a:r>
          </a:p>
          <a:p>
            <a:pPr marL="692150" lvl="1" indent="-171450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de-CH" sz="800" dirty="0">
                <a:latin typeface="Sathu" pitchFamily="2" charset="-34"/>
                <a:cs typeface="Sathu" pitchFamily="2" charset="-34"/>
              </a:rPr>
              <a:t>https://monastery.me/2018/02/12/the-stairs-are-wide/ (28-05-2020)</a:t>
            </a:r>
          </a:p>
          <a:p>
            <a:pPr marL="692150" lvl="1" indent="-171450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de-CH" sz="800" dirty="0">
                <a:latin typeface="Sathu" pitchFamily="2" charset="-34"/>
                <a:cs typeface="Sathu" pitchFamily="2" charset="-34"/>
              </a:rPr>
              <a:t>https://mellowmove.com/en/mellowmove-surfcamp-portugal-home/holzwand-quer-3/#iLightbox[postimages]/0 (28-05-2020)</a:t>
            </a:r>
          </a:p>
          <a:p>
            <a:pPr marL="520700" lvl="1" indent="0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None/>
            </a:pPr>
            <a:endParaRPr lang="de-CH" sz="1000" dirty="0">
              <a:latin typeface="Sathu" pitchFamily="2" charset="-34"/>
              <a:cs typeface="Sathu" pitchFamily="2" charset="-34"/>
            </a:endParaRPr>
          </a:p>
          <a:p>
            <a:pPr marL="520700" lvl="1" indent="0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None/>
            </a:pPr>
            <a:r>
              <a:rPr lang="de-CH" sz="1200" dirty="0">
                <a:latin typeface="Sathu" pitchFamily="2" charset="-34"/>
                <a:cs typeface="Sathu" pitchFamily="2" charset="-34"/>
              </a:rPr>
              <a:t>Tools</a:t>
            </a:r>
          </a:p>
          <a:p>
            <a:pPr marL="692150" lvl="1" indent="-171450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de-CH" sz="800" dirty="0">
                <a:latin typeface="Sathu" pitchFamily="2" charset="-34"/>
                <a:cs typeface="Sathu" pitchFamily="2" charset="-34"/>
              </a:rPr>
              <a:t>https://chrome.google.com/webstore/detail/bpmnio/hhikcjnalmkhinbomccdibaolelcpjli (02-06-2020)</a:t>
            </a:r>
          </a:p>
          <a:p>
            <a:pPr marL="692150" lvl="1" indent="-171450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de-CH" sz="800" dirty="0">
                <a:latin typeface="Sathu" pitchFamily="2" charset="-34"/>
                <a:cs typeface="Sathu" pitchFamily="2" charset="-34"/>
              </a:rPr>
              <a:t>https://www.getapp.de/software/116391/integromat (02-06-2020)</a:t>
            </a:r>
          </a:p>
          <a:p>
            <a:pPr marL="692150" lvl="1" indent="-171450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de-CH" sz="800" dirty="0">
                <a:latin typeface="Sathu" pitchFamily="2" charset="-34"/>
                <a:cs typeface="Sathu" pitchFamily="2" charset="-34"/>
              </a:rPr>
              <a:t>https://www.testautomatisierung.org/lexikon/postman-api/postman/ (02-06-2020)</a:t>
            </a:r>
          </a:p>
          <a:p>
            <a:pPr marL="692150" lvl="1" indent="-171450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de-CH" sz="800" dirty="0">
                <a:latin typeface="Sathu" pitchFamily="2" charset="-34"/>
                <a:cs typeface="Sathu" pitchFamily="2" charset="-34"/>
              </a:rPr>
              <a:t>https://github.com/logos (02-06-2020)</a:t>
            </a:r>
          </a:p>
          <a:p>
            <a:pPr marL="692150" lvl="1" indent="-171450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de-CH" sz="800" dirty="0">
                <a:latin typeface="Sathu" pitchFamily="2" charset="-34"/>
                <a:cs typeface="Sathu" pitchFamily="2" charset="-34"/>
              </a:rPr>
              <a:t>https://www.linkedin.com/company/dialogflow/?originalSubdomain=ch (02-06-2020)</a:t>
            </a:r>
          </a:p>
          <a:p>
            <a:pPr marL="692150" lvl="1" indent="-171450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de-CH" sz="800" dirty="0">
                <a:latin typeface="Sathu" pitchFamily="2" charset="-34"/>
                <a:cs typeface="Sathu" pitchFamily="2" charset="-34"/>
              </a:rPr>
              <a:t>https://it-antwort.de/2016/11/20/umfragen-erstellen-mit-google-forms/ (02-06-2020)</a:t>
            </a:r>
          </a:p>
          <a:p>
            <a:pPr marL="692150" lvl="1" indent="-171450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de-CH" sz="800" dirty="0">
                <a:latin typeface="Sathu" pitchFamily="2" charset="-34"/>
                <a:cs typeface="Sathu" pitchFamily="2" charset="-34"/>
              </a:rPr>
              <a:t>https://www.sisense.com/data-connectors/google-sheets/ (02-06-2020)</a:t>
            </a:r>
          </a:p>
          <a:p>
            <a:pPr marL="692150" lvl="1" indent="-171450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Font typeface="Wingdings" pitchFamily="2" charset="2"/>
              <a:buChar char="§"/>
            </a:pPr>
            <a:endParaRPr lang="de-CH" sz="1000" dirty="0"/>
          </a:p>
          <a:p>
            <a:pPr marL="692150" lvl="1" indent="-171450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Font typeface="Wingdings" pitchFamily="2" charset="2"/>
              <a:buChar char="§"/>
            </a:pPr>
            <a:endParaRPr lang="de-CH" sz="1000" dirty="0"/>
          </a:p>
          <a:p>
            <a:pPr marL="692150" lvl="1" indent="-171450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Font typeface="Wingdings" pitchFamily="2" charset="2"/>
              <a:buChar char="§"/>
            </a:pPr>
            <a:endParaRPr lang="de-CH" sz="1000" dirty="0">
              <a:latin typeface="Sathu" pitchFamily="2" charset="-34"/>
              <a:cs typeface="Sathu" pitchFamily="2" charset="-34"/>
            </a:endParaRPr>
          </a:p>
          <a:p>
            <a:pPr marL="692150" lvl="1" indent="-171450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Font typeface="Wingdings" pitchFamily="2" charset="2"/>
              <a:buChar char="§"/>
            </a:pPr>
            <a:endParaRPr lang="de-CH" sz="1000" dirty="0">
              <a:latin typeface="Sathu" pitchFamily="2" charset="-34"/>
              <a:cs typeface="Sathu" pitchFamily="2" charset="-34"/>
            </a:endParaRPr>
          </a:p>
          <a:p>
            <a:pPr marL="692150" lvl="1" indent="-171450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Font typeface="Wingdings" pitchFamily="2" charset="2"/>
              <a:buChar char="§"/>
            </a:pPr>
            <a:endParaRPr lang="de-CH" sz="1000" dirty="0">
              <a:latin typeface="Sathu" pitchFamily="2" charset="-34"/>
              <a:cs typeface="Sathu" pitchFamily="2" charset="-34"/>
            </a:endParaRP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34323E2A-3646-9E44-883E-B6B70503D452}"/>
              </a:ext>
            </a:extLst>
          </p:cNvPr>
          <p:cNvSpPr txBox="1">
            <a:spLocks/>
          </p:cNvSpPr>
          <p:nvPr/>
        </p:nvSpPr>
        <p:spPr>
          <a:xfrm>
            <a:off x="11776982" y="6173787"/>
            <a:ext cx="415018" cy="365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2542BE-355C-B24D-9988-8D116E163FD0}" type="slidenum">
              <a:rPr lang="de-DE" smtClean="0">
                <a:solidFill>
                  <a:schemeClr val="bg1"/>
                </a:solidFill>
              </a:rPr>
              <a:pPr/>
              <a:t>14</a:t>
            </a:fld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2C02637A-4141-724E-BC5A-B87724BFCC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71414" y="498492"/>
            <a:ext cx="1096736" cy="105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32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ecke, drinnen, Raum, Tisch enthält.&#10;&#10;Automatisch generierte Beschreibung">
            <a:extLst>
              <a:ext uri="{FF2B5EF4-FFF2-40B4-BE49-F238E27FC236}">
                <a16:creationId xmlns:a16="http://schemas.microsoft.com/office/drawing/2014/main" id="{77D1AB18-6357-4C4F-B912-979670401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547" y="0"/>
            <a:ext cx="2465564" cy="6858000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746E8BF-AC3D-EA4D-AA17-F5F14D39FD94}"/>
              </a:ext>
            </a:extLst>
          </p:cNvPr>
          <p:cNvGrpSpPr/>
          <p:nvPr/>
        </p:nvGrpSpPr>
        <p:grpSpPr>
          <a:xfrm>
            <a:off x="1543050" y="500332"/>
            <a:ext cx="10325100" cy="1050860"/>
            <a:chOff x="1543050" y="175933"/>
            <a:chExt cx="10325100" cy="105086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0D0FFD1-6088-B946-B653-9A5746B4663C}"/>
                </a:ext>
              </a:extLst>
            </p:cNvPr>
            <p:cNvSpPr/>
            <p:nvPr/>
          </p:nvSpPr>
          <p:spPr>
            <a:xfrm>
              <a:off x="1543050" y="175933"/>
              <a:ext cx="10325100" cy="10490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FFFFFF"/>
                </a:buClr>
                <a:buSzPts val="4800"/>
              </a:pPr>
              <a:endParaRPr lang="de-DE" sz="4400" b="1" dirty="0">
                <a:solidFill>
                  <a:srgbClr val="FFFFFF"/>
                </a:solidFill>
                <a:latin typeface="Barlow"/>
                <a:sym typeface="Barlow"/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31CE45F-9078-894E-9212-D4E6DBCF0389}"/>
                </a:ext>
              </a:extLst>
            </p:cNvPr>
            <p:cNvSpPr/>
            <p:nvPr/>
          </p:nvSpPr>
          <p:spPr>
            <a:xfrm>
              <a:off x="1958399" y="310551"/>
              <a:ext cx="7708216" cy="91440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FFFFFF"/>
                </a:buClr>
                <a:buSzPts val="4800"/>
              </a:pPr>
              <a:r>
                <a:rPr lang="de-CH" sz="4800" b="1" dirty="0">
                  <a:solidFill>
                    <a:srgbClr val="FFFFFF"/>
                  </a:solidFill>
                  <a:latin typeface="Sathu" pitchFamily="2" charset="-34"/>
                  <a:cs typeface="Sathu" pitchFamily="2" charset="-34"/>
                  <a:sym typeface="Barlow"/>
                </a:rPr>
                <a:t>AGENDA</a:t>
              </a:r>
              <a:endParaRPr lang="de-DE" sz="4400" b="1" dirty="0">
                <a:solidFill>
                  <a:srgbClr val="FFFFFF"/>
                </a:solidFill>
                <a:latin typeface="Sathu" pitchFamily="2" charset="-34"/>
                <a:cs typeface="Sathu" pitchFamily="2" charset="-34"/>
                <a:sym typeface="Barlow"/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00BB9AFA-B262-5548-A643-16B784F4DB36}"/>
                </a:ext>
              </a:extLst>
            </p:cNvPr>
            <p:cNvSpPr/>
            <p:nvPr/>
          </p:nvSpPr>
          <p:spPr>
            <a:xfrm>
              <a:off x="10771414" y="175933"/>
              <a:ext cx="1096736" cy="10508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" name="Google Shape;129;p19">
            <a:extLst>
              <a:ext uri="{FF2B5EF4-FFF2-40B4-BE49-F238E27FC236}">
                <a16:creationId xmlns:a16="http://schemas.microsoft.com/office/drawing/2014/main" id="{64175712-0A3B-DE43-BB3F-63682A66E38D}"/>
              </a:ext>
            </a:extLst>
          </p:cNvPr>
          <p:cNvSpPr txBox="1">
            <a:spLocks/>
          </p:cNvSpPr>
          <p:nvPr/>
        </p:nvSpPr>
        <p:spPr>
          <a:xfrm>
            <a:off x="2419199" y="1798598"/>
            <a:ext cx="9448951" cy="43733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93700">
              <a:lnSpc>
                <a:spcPct val="15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▪"/>
            </a:pPr>
            <a:r>
              <a:rPr lang="de-CH" dirty="0" err="1">
                <a:latin typeface="Sathu" pitchFamily="2" charset="-34"/>
                <a:cs typeface="Sathu" pitchFamily="2" charset="-34"/>
              </a:rPr>
              <a:t>Introduction</a:t>
            </a:r>
            <a:endParaRPr lang="de-CH" dirty="0">
              <a:latin typeface="Sathu" pitchFamily="2" charset="-34"/>
              <a:cs typeface="Sathu" pitchFamily="2" charset="-34"/>
            </a:endParaRPr>
          </a:p>
          <a:p>
            <a:pPr marL="457200" indent="-393700">
              <a:lnSpc>
                <a:spcPct val="15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▪"/>
            </a:pPr>
            <a:r>
              <a:rPr lang="de-CH" dirty="0" err="1">
                <a:latin typeface="Sathu" pitchFamily="2" charset="-34"/>
                <a:cs typeface="Sathu" pitchFamily="2" charset="-34"/>
              </a:rPr>
              <a:t>Current</a:t>
            </a:r>
            <a:r>
              <a:rPr lang="de-CH" dirty="0">
                <a:latin typeface="Sathu" pitchFamily="2" charset="-34"/>
                <a:cs typeface="Sathu" pitchFamily="2" charset="-34"/>
              </a:rPr>
              <a:t> </a:t>
            </a:r>
            <a:r>
              <a:rPr lang="de-CH" dirty="0" err="1">
                <a:latin typeface="Sathu" pitchFamily="2" charset="-34"/>
                <a:cs typeface="Sathu" pitchFamily="2" charset="-34"/>
              </a:rPr>
              <a:t>situation</a:t>
            </a:r>
            <a:endParaRPr lang="de-CH" dirty="0">
              <a:latin typeface="Sathu" pitchFamily="2" charset="-34"/>
              <a:cs typeface="Sathu" pitchFamily="2" charset="-34"/>
            </a:endParaRPr>
          </a:p>
          <a:p>
            <a:pPr marL="457200" indent="-393700">
              <a:lnSpc>
                <a:spcPct val="15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▪"/>
            </a:pPr>
            <a:r>
              <a:rPr lang="de-CH" dirty="0">
                <a:latin typeface="Sathu" pitchFamily="2" charset="-34"/>
                <a:cs typeface="Sathu" pitchFamily="2" charset="-34"/>
              </a:rPr>
              <a:t>Solution </a:t>
            </a:r>
            <a:r>
              <a:rPr lang="de-CH" dirty="0" err="1">
                <a:latin typeface="Sathu" pitchFamily="2" charset="-34"/>
                <a:cs typeface="Sathu" pitchFamily="2" charset="-34"/>
              </a:rPr>
              <a:t>approach</a:t>
            </a:r>
            <a:endParaRPr lang="de-CH" dirty="0">
              <a:latin typeface="Sathu" pitchFamily="2" charset="-34"/>
              <a:cs typeface="Sathu" pitchFamily="2" charset="-34"/>
            </a:endParaRPr>
          </a:p>
          <a:p>
            <a:pPr marL="457200" indent="-393700">
              <a:lnSpc>
                <a:spcPct val="15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▪"/>
            </a:pPr>
            <a:r>
              <a:rPr lang="de-CH" dirty="0">
                <a:latin typeface="Sathu" pitchFamily="2" charset="-34"/>
                <a:cs typeface="Sathu" pitchFamily="2" charset="-34"/>
              </a:rPr>
              <a:t>Demo</a:t>
            </a:r>
          </a:p>
          <a:p>
            <a:pPr marL="457200" indent="-393700">
              <a:lnSpc>
                <a:spcPct val="15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▪"/>
            </a:pPr>
            <a:r>
              <a:rPr lang="de-CH" dirty="0" err="1">
                <a:latin typeface="Sathu" pitchFamily="2" charset="-34"/>
                <a:cs typeface="Sathu" pitchFamily="2" charset="-34"/>
              </a:rPr>
              <a:t>Conclusion</a:t>
            </a:r>
            <a:endParaRPr lang="de-CH" dirty="0">
              <a:latin typeface="Sathu" pitchFamily="2" charset="-34"/>
              <a:cs typeface="Sathu" pitchFamily="2" charset="-34"/>
            </a:endParaRP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4BAA420F-631B-1B4D-A54F-C0E53FDF0BAC}"/>
              </a:ext>
            </a:extLst>
          </p:cNvPr>
          <p:cNvSpPr txBox="1">
            <a:spLocks/>
          </p:cNvSpPr>
          <p:nvPr/>
        </p:nvSpPr>
        <p:spPr>
          <a:xfrm>
            <a:off x="11776982" y="6173787"/>
            <a:ext cx="415018" cy="365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2542BE-355C-B24D-9988-8D116E163FD0}" type="slidenum">
              <a:rPr lang="de-DE" smtClean="0">
                <a:solidFill>
                  <a:schemeClr val="bg1"/>
                </a:solidFill>
              </a:rPr>
              <a:pPr/>
              <a:t>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3165A52-B172-3D4D-B709-4D2E2D42B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Insurance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29FAA98-F39C-B643-B0F9-9B8861D26C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71414" y="498492"/>
            <a:ext cx="1096736" cy="105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2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r="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9B6280-B24B-E340-9753-E83BFB8F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Insurance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4D2A5F4-2812-8F4A-9959-5F7CE4FACABF}"/>
              </a:ext>
            </a:extLst>
          </p:cNvPr>
          <p:cNvSpPr/>
          <p:nvPr/>
        </p:nvSpPr>
        <p:spPr>
          <a:xfrm>
            <a:off x="3347049" y="2585767"/>
            <a:ext cx="8521101" cy="20034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FFFFFF"/>
              </a:buClr>
              <a:buSzPts val="4800"/>
            </a:pPr>
            <a:endParaRPr lang="de-CH" sz="4800" b="1" dirty="0">
              <a:solidFill>
                <a:srgbClr val="FFFFFF"/>
              </a:solidFill>
              <a:latin typeface="Barlow"/>
              <a:sym typeface="Barlow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31CE45F-9078-894E-9212-D4E6DBCF0389}"/>
              </a:ext>
            </a:extLst>
          </p:cNvPr>
          <p:cNvSpPr/>
          <p:nvPr/>
        </p:nvSpPr>
        <p:spPr>
          <a:xfrm>
            <a:off x="4369279" y="2585767"/>
            <a:ext cx="7168551" cy="20034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FFFFFF"/>
              </a:buClr>
              <a:buSzPts val="4800"/>
            </a:pPr>
            <a:r>
              <a:rPr lang="en" sz="4800" b="1" dirty="0">
                <a:solidFill>
                  <a:srgbClr val="FFFFFF"/>
                </a:solidFill>
                <a:latin typeface="Sathu" pitchFamily="2" charset="-34"/>
                <a:cs typeface="Sathu" pitchFamily="2" charset="-34"/>
              </a:rPr>
              <a:t>1. INTRODUCTION</a:t>
            </a:r>
          </a:p>
          <a:p>
            <a:pPr>
              <a:buClr>
                <a:srgbClr val="FFFFFF"/>
              </a:buClr>
              <a:buSzPts val="4800"/>
            </a:pPr>
            <a:endParaRPr lang="de-CH" sz="4800" b="1" dirty="0">
              <a:solidFill>
                <a:srgbClr val="FFFFFF"/>
              </a:solidFill>
              <a:latin typeface="Barlow"/>
              <a:sym typeface="Barlow"/>
            </a:endParaRPr>
          </a:p>
        </p:txBody>
      </p:sp>
      <p:sp>
        <p:nvSpPr>
          <p:cNvPr id="16" name="Google Shape;117;p17">
            <a:extLst>
              <a:ext uri="{FF2B5EF4-FFF2-40B4-BE49-F238E27FC236}">
                <a16:creationId xmlns:a16="http://schemas.microsoft.com/office/drawing/2014/main" id="{0F5FC328-D6C2-DC41-B878-255781E8F13C}"/>
              </a:ext>
            </a:extLst>
          </p:cNvPr>
          <p:cNvSpPr txBox="1">
            <a:spLocks/>
          </p:cNvSpPr>
          <p:nvPr/>
        </p:nvSpPr>
        <p:spPr>
          <a:xfrm>
            <a:off x="4476392" y="3587509"/>
            <a:ext cx="7168551" cy="451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de-CH" sz="2400" dirty="0" err="1">
                <a:latin typeface="Sathu" pitchFamily="2" charset="-34"/>
                <a:cs typeface="Sathu" pitchFamily="2" charset="-34"/>
                <a:sym typeface="Barlow"/>
              </a:rPr>
              <a:t>Current</a:t>
            </a:r>
            <a:r>
              <a:rPr lang="de-CH" sz="2400" dirty="0">
                <a:latin typeface="Sathu" pitchFamily="2" charset="-34"/>
                <a:cs typeface="Sathu" pitchFamily="2" charset="-34"/>
                <a:sym typeface="Barlow"/>
              </a:rPr>
              <a:t> </a:t>
            </a:r>
            <a:r>
              <a:rPr lang="de-CH" sz="2400" dirty="0" err="1">
                <a:latin typeface="Sathu" pitchFamily="2" charset="-34"/>
                <a:cs typeface="Sathu" pitchFamily="2" charset="-34"/>
                <a:sym typeface="Barlow"/>
              </a:rPr>
              <a:t>situation</a:t>
            </a:r>
            <a:r>
              <a:rPr lang="de-CH" sz="2400" dirty="0">
                <a:latin typeface="Sathu" pitchFamily="2" charset="-34"/>
                <a:cs typeface="Sathu" pitchFamily="2" charset="-34"/>
                <a:sym typeface="Barlow"/>
              </a:rPr>
              <a:t>, </a:t>
            </a:r>
            <a:r>
              <a:rPr lang="de-CH" sz="2400" dirty="0" err="1">
                <a:latin typeface="Sathu" pitchFamily="2" charset="-34"/>
                <a:cs typeface="Sathu" pitchFamily="2" charset="-34"/>
                <a:sym typeface="Barlow"/>
              </a:rPr>
              <a:t>Challenges</a:t>
            </a:r>
            <a:endParaRPr lang="de-CH" sz="2400" dirty="0">
              <a:latin typeface="Sathu" pitchFamily="2" charset="-34"/>
              <a:cs typeface="Sathu" pitchFamily="2" charset="-34"/>
              <a:sym typeface="Barlow"/>
            </a:endParaRPr>
          </a:p>
          <a:p>
            <a:pPr marL="0" indent="0">
              <a:spcBef>
                <a:spcPts val="0"/>
              </a:spcBef>
              <a:buNone/>
            </a:pPr>
            <a:endParaRPr lang="de-CH" sz="2400" dirty="0">
              <a:latin typeface="Sathu" pitchFamily="2" charset="-34"/>
              <a:cs typeface="Sathu" pitchFamily="2" charset="-34"/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4896498B-E416-454C-B5B2-DB044A5ABEDE}"/>
              </a:ext>
            </a:extLst>
          </p:cNvPr>
          <p:cNvSpPr txBox="1">
            <a:spLocks/>
          </p:cNvSpPr>
          <p:nvPr/>
        </p:nvSpPr>
        <p:spPr>
          <a:xfrm>
            <a:off x="11776982" y="6173787"/>
            <a:ext cx="415018" cy="365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2542BE-355C-B24D-9988-8D116E163FD0}" type="slidenum">
              <a:rPr lang="de-DE" smtClean="0">
                <a:solidFill>
                  <a:schemeClr val="bg1"/>
                </a:solidFill>
              </a:rPr>
              <a:pPr/>
              <a:t>3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091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Decke, drinnen, Raum, Tisch enthält.&#10;&#10;Automatisch generierte Beschreibung">
            <a:extLst>
              <a:ext uri="{FF2B5EF4-FFF2-40B4-BE49-F238E27FC236}">
                <a16:creationId xmlns:a16="http://schemas.microsoft.com/office/drawing/2014/main" id="{67A7E117-4EBC-A84A-8105-83D02B4209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65564" cy="6858000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78C8D11-17B2-2C4A-AF84-B57C5C6CE79A}"/>
              </a:ext>
            </a:extLst>
          </p:cNvPr>
          <p:cNvGrpSpPr/>
          <p:nvPr/>
        </p:nvGrpSpPr>
        <p:grpSpPr>
          <a:xfrm>
            <a:off x="1543050" y="500265"/>
            <a:ext cx="10325100" cy="1050927"/>
            <a:chOff x="1543050" y="175866"/>
            <a:chExt cx="10325100" cy="1050927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8BD503A-5F7C-494F-BC23-4B59F5E9C005}"/>
                </a:ext>
              </a:extLst>
            </p:cNvPr>
            <p:cNvSpPr/>
            <p:nvPr/>
          </p:nvSpPr>
          <p:spPr>
            <a:xfrm>
              <a:off x="1543050" y="175866"/>
              <a:ext cx="10325100" cy="104908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FFFFFF"/>
                </a:buClr>
                <a:buSzPts val="4800"/>
              </a:pPr>
              <a:endParaRPr lang="de-DE" sz="4400" b="1" dirty="0">
                <a:solidFill>
                  <a:srgbClr val="FFFFFF"/>
                </a:solidFill>
                <a:latin typeface="Barlow"/>
                <a:sym typeface="Barlow"/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B4B11A3-D7B6-C64F-B4A4-EF1490CBD9E7}"/>
                </a:ext>
              </a:extLst>
            </p:cNvPr>
            <p:cNvSpPr/>
            <p:nvPr/>
          </p:nvSpPr>
          <p:spPr>
            <a:xfrm>
              <a:off x="1900449" y="259042"/>
              <a:ext cx="7710815" cy="91440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FFFFFF"/>
                </a:buClr>
                <a:buSzPts val="4800"/>
              </a:pPr>
              <a:r>
                <a:rPr lang="de-CH" sz="3200" b="1" dirty="0" err="1">
                  <a:solidFill>
                    <a:srgbClr val="FFFFFF"/>
                  </a:solidFill>
                  <a:latin typeface="Sathu" pitchFamily="2" charset="-34"/>
                  <a:cs typeface="Sathu" pitchFamily="2" charset="-34"/>
                  <a:sym typeface="Barlow"/>
                </a:rPr>
                <a:t>Current</a:t>
              </a:r>
              <a:r>
                <a:rPr lang="de-CH" sz="3200" b="1" dirty="0">
                  <a:solidFill>
                    <a:srgbClr val="FFFFFF"/>
                  </a:solidFill>
                  <a:latin typeface="Sathu" pitchFamily="2" charset="-34"/>
                  <a:cs typeface="Sathu" pitchFamily="2" charset="-34"/>
                  <a:sym typeface="Barlow"/>
                </a:rPr>
                <a:t> Situation</a:t>
              </a:r>
              <a:endParaRPr lang="de-DE" sz="2800" b="1" dirty="0">
                <a:solidFill>
                  <a:srgbClr val="FFFFFF"/>
                </a:solidFill>
                <a:latin typeface="Sathu" pitchFamily="2" charset="-34"/>
                <a:cs typeface="Sathu" pitchFamily="2" charset="-34"/>
                <a:sym typeface="Barlow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2A804D0-6CD9-6F48-9933-7D43AF192956}"/>
                </a:ext>
              </a:extLst>
            </p:cNvPr>
            <p:cNvSpPr/>
            <p:nvPr/>
          </p:nvSpPr>
          <p:spPr>
            <a:xfrm>
              <a:off x="10771414" y="175866"/>
              <a:ext cx="1096736" cy="105092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7FC26D2B-97B5-DA4F-ABDD-6F4BB6FC1050}"/>
              </a:ext>
            </a:extLst>
          </p:cNvPr>
          <p:cNvSpPr txBox="1">
            <a:spLocks/>
          </p:cNvSpPr>
          <p:nvPr/>
        </p:nvSpPr>
        <p:spPr>
          <a:xfrm>
            <a:off x="11776982" y="6173787"/>
            <a:ext cx="415018" cy="365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2542BE-355C-B24D-9988-8D116E163FD0}" type="slidenum">
              <a:rPr lang="de-DE" smtClean="0">
                <a:solidFill>
                  <a:schemeClr val="bg1"/>
                </a:solidFill>
              </a:rPr>
              <a:pPr/>
              <a:t>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E247FBA1-F9E7-1A4B-88CA-FA0988678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Insurance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C53BA1D-6D6F-6F4E-8555-D8E8E6118A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71414" y="498492"/>
            <a:ext cx="1096736" cy="1053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A4E6B-70C3-C845-9846-8F3A0C2FAAE5}"/>
              </a:ext>
            </a:extLst>
          </p:cNvPr>
          <p:cNvSpPr txBox="1"/>
          <p:nvPr/>
        </p:nvSpPr>
        <p:spPr>
          <a:xfrm>
            <a:off x="3070747" y="1764298"/>
            <a:ext cx="7700667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ts val="2600"/>
              <a:buFont typeface="Barlow"/>
              <a:buChar char="▪"/>
            </a:pPr>
            <a:r>
              <a:rPr lang="en-GB" sz="2000" dirty="0" err="1">
                <a:latin typeface="Sathu" pitchFamily="2" charset="-34"/>
                <a:cs typeface="Sathu" pitchFamily="2" charset="-34"/>
              </a:rPr>
              <a:t>DigiBP</a:t>
            </a:r>
            <a:r>
              <a:rPr lang="en-GB" sz="2000" dirty="0">
                <a:latin typeface="Sathu" pitchFamily="2" charset="-34"/>
                <a:cs typeface="Sathu" pitchFamily="2" charset="-34"/>
              </a:rPr>
              <a:t> </a:t>
            </a:r>
            <a:r>
              <a:rPr lang="en-GB" sz="2000" dirty="0" err="1">
                <a:latin typeface="Sathu" pitchFamily="2" charset="-34"/>
                <a:cs typeface="Sathu" pitchFamily="2" charset="-34"/>
              </a:rPr>
              <a:t>Versicherung</a:t>
            </a:r>
            <a:r>
              <a:rPr lang="en-GB" sz="2000" dirty="0">
                <a:latin typeface="Sathu" pitchFamily="2" charset="-34"/>
                <a:cs typeface="Sathu" pitchFamily="2" charset="-34"/>
              </a:rPr>
              <a:t> AG faces profitability issues that endanger the company existence</a:t>
            </a:r>
          </a:p>
          <a:p>
            <a:pPr marL="0" lvl="1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ts val="2600"/>
            </a:pPr>
            <a:endParaRPr lang="en-GB" sz="1000" dirty="0">
              <a:latin typeface="Sathu" pitchFamily="2" charset="-34"/>
              <a:cs typeface="Sathu" pitchFamily="2" charset="-34"/>
            </a:endParaRPr>
          </a:p>
          <a:p>
            <a:pPr marL="342900" lvl="1" indent="-34290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ts val="2600"/>
              <a:buFont typeface="Barlow"/>
              <a:buChar char="▪"/>
            </a:pPr>
            <a:r>
              <a:rPr lang="en-GB" sz="2000" dirty="0">
                <a:latin typeface="Sathu" pitchFamily="2" charset="-34"/>
                <a:cs typeface="Sathu" pitchFamily="2" charset="-34"/>
              </a:rPr>
              <a:t>The company has identified two major challenges:</a:t>
            </a:r>
          </a:p>
          <a:p>
            <a:pPr marL="800100" lvl="1" indent="-3429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dirty="0">
                <a:latin typeface="Sathu" pitchFamily="2" charset="-34"/>
                <a:cs typeface="Sathu" pitchFamily="2" charset="-34"/>
              </a:rPr>
              <a:t>Brand image perception</a:t>
            </a:r>
          </a:p>
          <a:p>
            <a:pPr marL="800100" lvl="1" indent="-3429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dirty="0">
                <a:latin typeface="Sathu" pitchFamily="2" charset="-34"/>
                <a:cs typeface="Sathu" pitchFamily="2" charset="-34"/>
              </a:rPr>
              <a:t>Internal process inefficiencies </a:t>
            </a:r>
          </a:p>
          <a:p>
            <a:pPr marL="342900" lvl="1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ts val="2600"/>
              <a:buFont typeface="Barlow"/>
              <a:buChar char="▪"/>
            </a:pPr>
            <a:endParaRPr lang="en-GB" sz="1000" dirty="0">
              <a:latin typeface="Sathu" pitchFamily="2" charset="-34"/>
              <a:cs typeface="Sathu" pitchFamily="2" charset="-34"/>
              <a:sym typeface="Barlow"/>
            </a:endParaRPr>
          </a:p>
          <a:p>
            <a:pPr marL="342900" lvl="1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ts val="2600"/>
              <a:buFont typeface="Barlow"/>
              <a:buChar char="▪"/>
            </a:pPr>
            <a:r>
              <a:rPr lang="en-GB" sz="2000" dirty="0">
                <a:latin typeface="Sathu" pitchFamily="2" charset="-34"/>
                <a:cs typeface="Sathu" pitchFamily="2" charset="-34"/>
                <a:sym typeface="Barlow"/>
              </a:rPr>
              <a:t>The «Onboarding of a new customer» process will serve as a pilot to the company wide digital transformation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5520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C8F33AED-3AE0-C14C-BBD5-1C09125110DB}"/>
              </a:ext>
            </a:extLst>
          </p:cNvPr>
          <p:cNvSpPr txBox="1">
            <a:spLocks/>
          </p:cNvSpPr>
          <p:nvPr/>
        </p:nvSpPr>
        <p:spPr>
          <a:xfrm>
            <a:off x="11776982" y="6173787"/>
            <a:ext cx="415018" cy="365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2542BE-355C-B24D-9988-8D116E163FD0}" type="slidenum">
              <a:rPr lang="de-DE" smtClean="0">
                <a:solidFill>
                  <a:schemeClr val="bg1"/>
                </a:solidFill>
              </a:rPr>
              <a:pPr/>
              <a:t>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F9923881-11B5-A943-BCC5-9C84F374F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Insurance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0B941B0-C543-5644-AC87-D71A73E01089}"/>
              </a:ext>
            </a:extLst>
          </p:cNvPr>
          <p:cNvGrpSpPr/>
          <p:nvPr/>
        </p:nvGrpSpPr>
        <p:grpSpPr>
          <a:xfrm>
            <a:off x="5375999" y="729001"/>
            <a:ext cx="1440000" cy="1440000"/>
            <a:chOff x="5092956" y="921234"/>
            <a:chExt cx="2006085" cy="2006085"/>
          </a:xfrm>
        </p:grpSpPr>
        <p:grpSp>
          <p:nvGrpSpPr>
            <p:cNvPr id="21" name="Google Shape;108;p17">
              <a:extLst>
                <a:ext uri="{FF2B5EF4-FFF2-40B4-BE49-F238E27FC236}">
                  <a16:creationId xmlns:a16="http://schemas.microsoft.com/office/drawing/2014/main" id="{1D0A94AD-B4B6-5F4E-B562-A6A48596E72A}"/>
                </a:ext>
              </a:extLst>
            </p:cNvPr>
            <p:cNvGrpSpPr/>
            <p:nvPr/>
          </p:nvGrpSpPr>
          <p:grpSpPr>
            <a:xfrm>
              <a:off x="5092956" y="921234"/>
              <a:ext cx="2006085" cy="2006085"/>
              <a:chOff x="3782700" y="1538287"/>
              <a:chExt cx="1578600" cy="157860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23" name="Google Shape;109;p17">
                <a:extLst>
                  <a:ext uri="{FF2B5EF4-FFF2-40B4-BE49-F238E27FC236}">
                    <a16:creationId xmlns:a16="http://schemas.microsoft.com/office/drawing/2014/main" id="{5629E48A-8897-5E46-81CE-C89AFF19CAEC}"/>
                  </a:ext>
                </a:extLst>
              </p:cNvPr>
              <p:cNvSpPr/>
              <p:nvPr/>
            </p:nvSpPr>
            <p:spPr>
              <a:xfrm>
                <a:off x="3782700" y="2757488"/>
                <a:ext cx="359400" cy="359400"/>
              </a:xfrm>
              <a:prstGeom prst="corner">
                <a:avLst>
                  <a:gd name="adj1" fmla="val 50000"/>
                  <a:gd name="adj2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10;p17">
                <a:extLst>
                  <a:ext uri="{FF2B5EF4-FFF2-40B4-BE49-F238E27FC236}">
                    <a16:creationId xmlns:a16="http://schemas.microsoft.com/office/drawing/2014/main" id="{68BB411C-58EF-EE40-9782-ACD6C954891B}"/>
                  </a:ext>
                </a:extLst>
              </p:cNvPr>
              <p:cNvSpPr/>
              <p:nvPr/>
            </p:nvSpPr>
            <p:spPr>
              <a:xfrm rot="-5400000">
                <a:off x="5001900" y="2757487"/>
                <a:ext cx="359400" cy="359400"/>
              </a:xfrm>
              <a:prstGeom prst="corner">
                <a:avLst>
                  <a:gd name="adj1" fmla="val 50000"/>
                  <a:gd name="adj2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11;p17">
                <a:extLst>
                  <a:ext uri="{FF2B5EF4-FFF2-40B4-BE49-F238E27FC236}">
                    <a16:creationId xmlns:a16="http://schemas.microsoft.com/office/drawing/2014/main" id="{D89F801B-A472-3449-9CA2-90AB2F5BEED2}"/>
                  </a:ext>
                </a:extLst>
              </p:cNvPr>
              <p:cNvSpPr/>
              <p:nvPr/>
            </p:nvSpPr>
            <p:spPr>
              <a:xfrm rot="5400000">
                <a:off x="3782700" y="1538288"/>
                <a:ext cx="359400" cy="359400"/>
              </a:xfrm>
              <a:prstGeom prst="corner">
                <a:avLst>
                  <a:gd name="adj1" fmla="val 50000"/>
                  <a:gd name="adj2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12;p17">
                <a:extLst>
                  <a:ext uri="{FF2B5EF4-FFF2-40B4-BE49-F238E27FC236}">
                    <a16:creationId xmlns:a16="http://schemas.microsoft.com/office/drawing/2014/main" id="{2DB82E1D-6058-F748-A1C0-4069EABD06B2}"/>
                  </a:ext>
                </a:extLst>
              </p:cNvPr>
              <p:cNvSpPr/>
              <p:nvPr/>
            </p:nvSpPr>
            <p:spPr>
              <a:xfrm rot="10800000">
                <a:off x="5001900" y="1538287"/>
                <a:ext cx="359400" cy="359400"/>
              </a:xfrm>
              <a:prstGeom prst="corner">
                <a:avLst>
                  <a:gd name="adj1" fmla="val 50000"/>
                  <a:gd name="adj2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" name="Grafik 21" descr="Blitz">
              <a:extLst>
                <a:ext uri="{FF2B5EF4-FFF2-40B4-BE49-F238E27FC236}">
                  <a16:creationId xmlns:a16="http://schemas.microsoft.com/office/drawing/2014/main" id="{9E00F9C8-6FF8-8D41-9C27-CC11A3E7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93869" y="1274394"/>
              <a:ext cx="1404260" cy="1404260"/>
            </a:xfrm>
            <a:prstGeom prst="rect">
              <a:avLst/>
            </a:prstGeom>
          </p:spPr>
        </p:pic>
      </p:grpSp>
      <p:sp>
        <p:nvSpPr>
          <p:cNvPr id="27" name="Google Shape;117;p17">
            <a:extLst>
              <a:ext uri="{FF2B5EF4-FFF2-40B4-BE49-F238E27FC236}">
                <a16:creationId xmlns:a16="http://schemas.microsoft.com/office/drawing/2014/main" id="{1E9FD3D9-7C53-4B4B-BA24-A01B45132EE9}"/>
              </a:ext>
            </a:extLst>
          </p:cNvPr>
          <p:cNvSpPr txBox="1">
            <a:spLocks/>
          </p:cNvSpPr>
          <p:nvPr/>
        </p:nvSpPr>
        <p:spPr>
          <a:xfrm>
            <a:off x="3916307" y="2571428"/>
            <a:ext cx="4359384" cy="8575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de-CH" sz="4400" b="1" dirty="0">
                <a:latin typeface="Sathu" pitchFamily="2" charset="-34"/>
                <a:cs typeface="Sathu" pitchFamily="2" charset="-34"/>
                <a:sym typeface="Barlow"/>
              </a:rPr>
              <a:t>CHALLENGES</a:t>
            </a:r>
          </a:p>
        </p:txBody>
      </p:sp>
      <p:sp>
        <p:nvSpPr>
          <p:cNvPr id="28" name="Google Shape;142;p20">
            <a:extLst>
              <a:ext uri="{FF2B5EF4-FFF2-40B4-BE49-F238E27FC236}">
                <a16:creationId xmlns:a16="http://schemas.microsoft.com/office/drawing/2014/main" id="{CA5A04D2-C10B-984F-BC89-F72226E968BC}"/>
              </a:ext>
            </a:extLst>
          </p:cNvPr>
          <p:cNvSpPr txBox="1">
            <a:spLocks/>
          </p:cNvSpPr>
          <p:nvPr/>
        </p:nvSpPr>
        <p:spPr>
          <a:xfrm>
            <a:off x="747032" y="3831427"/>
            <a:ext cx="11029950" cy="1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de-CH" sz="2400" dirty="0">
                <a:solidFill>
                  <a:schemeClr val="tx1"/>
                </a:solidFill>
                <a:latin typeface="Sathu" pitchFamily="2" charset="-34"/>
                <a:ea typeface="+mn-ea"/>
                <a:cs typeface="Sathu" pitchFamily="2" charset="-34"/>
              </a:rPr>
              <a:t>Paper-</a:t>
            </a:r>
            <a:r>
              <a:rPr lang="de-CH" sz="2400" dirty="0" err="1">
                <a:solidFill>
                  <a:schemeClr val="tx1"/>
                </a:solidFill>
                <a:latin typeface="Sathu" pitchFamily="2" charset="-34"/>
                <a:ea typeface="+mn-ea"/>
                <a:cs typeface="Sathu" pitchFamily="2" charset="-34"/>
              </a:rPr>
              <a:t>only</a:t>
            </a:r>
            <a:r>
              <a:rPr lang="de-CH" sz="2400" dirty="0">
                <a:solidFill>
                  <a:schemeClr val="tx1"/>
                </a:solidFill>
                <a:latin typeface="Sathu" pitchFamily="2" charset="-34"/>
                <a:ea typeface="+mn-ea"/>
                <a:cs typeface="Sathu" pitchFamily="2" charset="-34"/>
              </a:rPr>
              <a:t> </a:t>
            </a:r>
            <a:r>
              <a:rPr lang="de-CH" sz="2400" dirty="0" err="1">
                <a:solidFill>
                  <a:schemeClr val="tx1"/>
                </a:solidFill>
                <a:latin typeface="Sathu" pitchFamily="2" charset="-34"/>
                <a:ea typeface="+mn-ea"/>
                <a:cs typeface="Sathu" pitchFamily="2" charset="-34"/>
              </a:rPr>
              <a:t>application</a:t>
            </a:r>
            <a:r>
              <a:rPr lang="de-CH" sz="2400" dirty="0">
                <a:solidFill>
                  <a:schemeClr val="tx1"/>
                </a:solidFill>
                <a:latin typeface="Sathu" pitchFamily="2" charset="-34"/>
                <a:ea typeface="+mn-ea"/>
                <a:cs typeface="Sathu" pitchFamily="2" charset="-34"/>
              </a:rPr>
              <a:t> 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de-CH" sz="2400" dirty="0" err="1">
                <a:solidFill>
                  <a:schemeClr val="tx1"/>
                </a:solidFill>
                <a:latin typeface="Sathu" pitchFamily="2" charset="-34"/>
                <a:cs typeface="Sathu" pitchFamily="2" charset="-34"/>
              </a:rPr>
              <a:t>Entirely</a:t>
            </a:r>
            <a:r>
              <a:rPr lang="de-CH" sz="2400" dirty="0">
                <a:solidFill>
                  <a:schemeClr val="tx1"/>
                </a:solidFill>
                <a:latin typeface="Sathu" pitchFamily="2" charset="-34"/>
                <a:cs typeface="Sathu" pitchFamily="2" charset="-34"/>
              </a:rPr>
              <a:t> </a:t>
            </a:r>
            <a:r>
              <a:rPr lang="de-CH" sz="2400" dirty="0" err="1">
                <a:solidFill>
                  <a:schemeClr val="tx1"/>
                </a:solidFill>
                <a:latin typeface="Sathu" pitchFamily="2" charset="-34"/>
                <a:cs typeface="Sathu" pitchFamily="2" charset="-34"/>
              </a:rPr>
              <a:t>manual</a:t>
            </a:r>
            <a:r>
              <a:rPr lang="de-CH" sz="2400" dirty="0">
                <a:solidFill>
                  <a:schemeClr val="tx1"/>
                </a:solidFill>
                <a:latin typeface="Sathu" pitchFamily="2" charset="-34"/>
                <a:cs typeface="Sathu" pitchFamily="2" charset="-34"/>
              </a:rPr>
              <a:t> </a:t>
            </a:r>
            <a:r>
              <a:rPr lang="de-CH" sz="2400" dirty="0" err="1">
                <a:solidFill>
                  <a:schemeClr val="tx1"/>
                </a:solidFill>
                <a:latin typeface="Sathu" pitchFamily="2" charset="-34"/>
                <a:cs typeface="Sathu" pitchFamily="2" charset="-34"/>
              </a:rPr>
              <a:t>decision</a:t>
            </a:r>
            <a:r>
              <a:rPr lang="de-CH" sz="2400" dirty="0">
                <a:solidFill>
                  <a:schemeClr val="tx1"/>
                </a:solidFill>
                <a:latin typeface="Sathu" pitchFamily="2" charset="-34"/>
                <a:cs typeface="Sathu" pitchFamily="2" charset="-34"/>
              </a:rPr>
              <a:t> </a:t>
            </a:r>
            <a:r>
              <a:rPr lang="de-CH" sz="2400" dirty="0" err="1">
                <a:solidFill>
                  <a:schemeClr val="tx1"/>
                </a:solidFill>
                <a:latin typeface="Sathu" pitchFamily="2" charset="-34"/>
                <a:cs typeface="Sathu" pitchFamily="2" charset="-34"/>
              </a:rPr>
              <a:t>making</a:t>
            </a:r>
            <a:endParaRPr lang="de-CH" sz="2400" dirty="0">
              <a:solidFill>
                <a:schemeClr val="tx1"/>
              </a:solidFill>
              <a:latin typeface="Sathu" pitchFamily="2" charset="-34"/>
              <a:cs typeface="Sathu" pitchFamily="2" charset="-34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de-CH" sz="2400" dirty="0">
                <a:solidFill>
                  <a:schemeClr val="tx1"/>
                </a:solidFill>
                <a:latin typeface="Sathu" pitchFamily="2" charset="-34"/>
                <a:cs typeface="Sathu" pitchFamily="2" charset="-34"/>
              </a:rPr>
              <a:t>Interaction </a:t>
            </a:r>
            <a:r>
              <a:rPr lang="de-CH" sz="2400" dirty="0" err="1">
                <a:solidFill>
                  <a:schemeClr val="tx1"/>
                </a:solidFill>
                <a:latin typeface="Sathu" pitchFamily="2" charset="-34"/>
                <a:cs typeface="Sathu" pitchFamily="2" charset="-34"/>
              </a:rPr>
              <a:t>with</a:t>
            </a:r>
            <a:r>
              <a:rPr lang="de-CH" sz="2400" dirty="0">
                <a:solidFill>
                  <a:schemeClr val="tx1"/>
                </a:solidFill>
                <a:latin typeface="Sathu" pitchFamily="2" charset="-34"/>
                <a:cs typeface="Sathu" pitchFamily="2" charset="-34"/>
              </a:rPr>
              <a:t> </a:t>
            </a:r>
            <a:r>
              <a:rPr lang="de-CH" sz="2400" dirty="0" err="1">
                <a:solidFill>
                  <a:schemeClr val="tx1"/>
                </a:solidFill>
                <a:latin typeface="Sathu" pitchFamily="2" charset="-34"/>
                <a:cs typeface="Sathu" pitchFamily="2" charset="-34"/>
              </a:rPr>
              <a:t>customers</a:t>
            </a:r>
            <a:endParaRPr lang="de-CH" sz="2400" dirty="0">
              <a:solidFill>
                <a:schemeClr val="tx1"/>
              </a:solidFill>
              <a:latin typeface="Sathu" pitchFamily="2" charset="-34"/>
              <a:cs typeface="Sathu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53081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r="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9B6280-B24B-E340-9753-E83BFB8F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Insurance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4D2A5F4-2812-8F4A-9959-5F7CE4FACABF}"/>
              </a:ext>
            </a:extLst>
          </p:cNvPr>
          <p:cNvSpPr/>
          <p:nvPr/>
        </p:nvSpPr>
        <p:spPr>
          <a:xfrm>
            <a:off x="3347049" y="2585767"/>
            <a:ext cx="8521101" cy="20034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FFFFFF"/>
              </a:buClr>
              <a:buSzPts val="4800"/>
            </a:pPr>
            <a:endParaRPr lang="de-CH" sz="4800" b="1" dirty="0">
              <a:solidFill>
                <a:srgbClr val="FFFFFF"/>
              </a:solidFill>
              <a:latin typeface="Barlow"/>
              <a:sym typeface="Barlow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31CE45F-9078-894E-9212-D4E6DBCF0389}"/>
              </a:ext>
            </a:extLst>
          </p:cNvPr>
          <p:cNvSpPr/>
          <p:nvPr/>
        </p:nvSpPr>
        <p:spPr>
          <a:xfrm>
            <a:off x="4369279" y="2585767"/>
            <a:ext cx="7168551" cy="20034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FFFFFF"/>
              </a:buClr>
              <a:buSzPts val="4800"/>
            </a:pPr>
            <a:r>
              <a:rPr lang="en" sz="4400" b="1" dirty="0">
                <a:solidFill>
                  <a:srgbClr val="FFFFFF"/>
                </a:solidFill>
                <a:latin typeface="Sathu" pitchFamily="2" charset="-34"/>
                <a:cs typeface="Sathu" pitchFamily="2" charset="-34"/>
              </a:rPr>
              <a:t>2. SOLUTION APPROACH</a:t>
            </a:r>
          </a:p>
          <a:p>
            <a:pPr>
              <a:buClr>
                <a:srgbClr val="FFFFFF"/>
              </a:buClr>
              <a:buSzPts val="4800"/>
            </a:pPr>
            <a:endParaRPr lang="de-CH" sz="4800" b="1" dirty="0">
              <a:solidFill>
                <a:srgbClr val="FFFFFF"/>
              </a:solidFill>
              <a:latin typeface="Barlow"/>
              <a:sym typeface="Barlow"/>
            </a:endParaRPr>
          </a:p>
        </p:txBody>
      </p:sp>
      <p:sp>
        <p:nvSpPr>
          <p:cNvPr id="16" name="Google Shape;117;p17">
            <a:extLst>
              <a:ext uri="{FF2B5EF4-FFF2-40B4-BE49-F238E27FC236}">
                <a16:creationId xmlns:a16="http://schemas.microsoft.com/office/drawing/2014/main" id="{0F5FC328-D6C2-DC41-B878-255781E8F13C}"/>
              </a:ext>
            </a:extLst>
          </p:cNvPr>
          <p:cNvSpPr txBox="1">
            <a:spLocks/>
          </p:cNvSpPr>
          <p:nvPr/>
        </p:nvSpPr>
        <p:spPr>
          <a:xfrm>
            <a:off x="4476392" y="3587509"/>
            <a:ext cx="7168551" cy="451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de-CH" sz="2400" dirty="0">
                <a:latin typeface="Sathu" pitchFamily="2" charset="-34"/>
                <a:cs typeface="Sathu" pitchFamily="2" charset="-34"/>
                <a:sym typeface="Barlow"/>
              </a:rPr>
              <a:t>Goals &amp; </a:t>
            </a:r>
            <a:r>
              <a:rPr lang="en-GB" sz="2400" dirty="0">
                <a:latin typeface="Sathu" pitchFamily="2" charset="-34"/>
                <a:cs typeface="Sathu" pitchFamily="2" charset="-34"/>
                <a:sym typeface="Barlow"/>
              </a:rPr>
              <a:t>Improvements</a:t>
            </a:r>
          </a:p>
          <a:p>
            <a:pPr marL="0" indent="0">
              <a:spcBef>
                <a:spcPts val="0"/>
              </a:spcBef>
              <a:buNone/>
            </a:pPr>
            <a:endParaRPr lang="de-CH" sz="2400" dirty="0">
              <a:latin typeface="Sathu" pitchFamily="2" charset="-34"/>
              <a:cs typeface="Sathu" pitchFamily="2" charset="-34"/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4896498B-E416-454C-B5B2-DB044A5ABEDE}"/>
              </a:ext>
            </a:extLst>
          </p:cNvPr>
          <p:cNvSpPr txBox="1">
            <a:spLocks/>
          </p:cNvSpPr>
          <p:nvPr/>
        </p:nvSpPr>
        <p:spPr>
          <a:xfrm>
            <a:off x="11776982" y="6173787"/>
            <a:ext cx="415018" cy="365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2542BE-355C-B24D-9988-8D116E163FD0}" type="slidenum">
              <a:rPr lang="de-DE" smtClean="0">
                <a:solidFill>
                  <a:schemeClr val="bg1"/>
                </a:solidFill>
              </a:rPr>
              <a:pPr/>
              <a:t>6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530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9B6280-B24B-E340-9753-E83BFB8F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Insurance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0E275BE-8A78-2A43-9FB6-D21130883497}"/>
              </a:ext>
            </a:extLst>
          </p:cNvPr>
          <p:cNvGrpSpPr/>
          <p:nvPr/>
        </p:nvGrpSpPr>
        <p:grpSpPr>
          <a:xfrm>
            <a:off x="5374200" y="730800"/>
            <a:ext cx="1443600" cy="1443600"/>
            <a:chOff x="747032" y="261402"/>
            <a:chExt cx="1315043" cy="1315043"/>
          </a:xfrm>
        </p:grpSpPr>
        <p:grpSp>
          <p:nvGrpSpPr>
            <p:cNvPr id="12" name="Google Shape;108;p17">
              <a:extLst>
                <a:ext uri="{FF2B5EF4-FFF2-40B4-BE49-F238E27FC236}">
                  <a16:creationId xmlns:a16="http://schemas.microsoft.com/office/drawing/2014/main" id="{AB23A324-814C-004F-A4A8-4E36356E297E}"/>
                </a:ext>
              </a:extLst>
            </p:cNvPr>
            <p:cNvGrpSpPr/>
            <p:nvPr/>
          </p:nvGrpSpPr>
          <p:grpSpPr>
            <a:xfrm>
              <a:off x="747032" y="261402"/>
              <a:ext cx="1315043" cy="1315043"/>
              <a:chOff x="3782700" y="1538287"/>
              <a:chExt cx="1578600" cy="157860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5" name="Google Shape;109;p17">
                <a:extLst>
                  <a:ext uri="{FF2B5EF4-FFF2-40B4-BE49-F238E27FC236}">
                    <a16:creationId xmlns:a16="http://schemas.microsoft.com/office/drawing/2014/main" id="{2D58825B-C9A6-CF4D-8B39-058B5429D088}"/>
                  </a:ext>
                </a:extLst>
              </p:cNvPr>
              <p:cNvSpPr/>
              <p:nvPr/>
            </p:nvSpPr>
            <p:spPr>
              <a:xfrm>
                <a:off x="3782700" y="2757488"/>
                <a:ext cx="359400" cy="359400"/>
              </a:xfrm>
              <a:prstGeom prst="corner">
                <a:avLst>
                  <a:gd name="adj1" fmla="val 50000"/>
                  <a:gd name="adj2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10;p17">
                <a:extLst>
                  <a:ext uri="{FF2B5EF4-FFF2-40B4-BE49-F238E27FC236}">
                    <a16:creationId xmlns:a16="http://schemas.microsoft.com/office/drawing/2014/main" id="{4258CDE4-0CDB-E748-B2F9-1E62BE3E532B}"/>
                  </a:ext>
                </a:extLst>
              </p:cNvPr>
              <p:cNvSpPr/>
              <p:nvPr/>
            </p:nvSpPr>
            <p:spPr>
              <a:xfrm rot="-5400000">
                <a:off x="5001900" y="2757487"/>
                <a:ext cx="359400" cy="359400"/>
              </a:xfrm>
              <a:prstGeom prst="corner">
                <a:avLst>
                  <a:gd name="adj1" fmla="val 50000"/>
                  <a:gd name="adj2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1;p17">
                <a:extLst>
                  <a:ext uri="{FF2B5EF4-FFF2-40B4-BE49-F238E27FC236}">
                    <a16:creationId xmlns:a16="http://schemas.microsoft.com/office/drawing/2014/main" id="{2FB556AF-BD2D-FB4C-B1D0-D908EDAD938C}"/>
                  </a:ext>
                </a:extLst>
              </p:cNvPr>
              <p:cNvSpPr/>
              <p:nvPr/>
            </p:nvSpPr>
            <p:spPr>
              <a:xfrm rot="5400000">
                <a:off x="3782700" y="1538288"/>
                <a:ext cx="359400" cy="359400"/>
              </a:xfrm>
              <a:prstGeom prst="corner">
                <a:avLst>
                  <a:gd name="adj1" fmla="val 50000"/>
                  <a:gd name="adj2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12;p17">
                <a:extLst>
                  <a:ext uri="{FF2B5EF4-FFF2-40B4-BE49-F238E27FC236}">
                    <a16:creationId xmlns:a16="http://schemas.microsoft.com/office/drawing/2014/main" id="{9F8D1016-CD85-C749-961F-55DDBC66B497}"/>
                  </a:ext>
                </a:extLst>
              </p:cNvPr>
              <p:cNvSpPr/>
              <p:nvPr/>
            </p:nvSpPr>
            <p:spPr>
              <a:xfrm rot="10800000">
                <a:off x="5001900" y="1538287"/>
                <a:ext cx="359400" cy="359400"/>
              </a:xfrm>
              <a:prstGeom prst="corner">
                <a:avLst>
                  <a:gd name="adj1" fmla="val 50000"/>
                  <a:gd name="adj2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" name="Grafik 3" descr="Volltreffer">
              <a:extLst>
                <a:ext uri="{FF2B5EF4-FFF2-40B4-BE49-F238E27FC236}">
                  <a16:creationId xmlns:a16="http://schemas.microsoft.com/office/drawing/2014/main" id="{3738F6A7-10AA-B44B-AF43-56AAF9C9D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0954" y="465323"/>
              <a:ext cx="907200" cy="907200"/>
            </a:xfrm>
            <a:prstGeom prst="rect">
              <a:avLst/>
            </a:prstGeom>
          </p:spPr>
        </p:pic>
      </p:grpSp>
      <p:sp>
        <p:nvSpPr>
          <p:cNvPr id="19" name="Google Shape;117;p17">
            <a:extLst>
              <a:ext uri="{FF2B5EF4-FFF2-40B4-BE49-F238E27FC236}">
                <a16:creationId xmlns:a16="http://schemas.microsoft.com/office/drawing/2014/main" id="{32DE6DBB-07E2-6841-A468-CFBDB5A8CE38}"/>
              </a:ext>
            </a:extLst>
          </p:cNvPr>
          <p:cNvSpPr txBox="1">
            <a:spLocks/>
          </p:cNvSpPr>
          <p:nvPr/>
        </p:nvSpPr>
        <p:spPr>
          <a:xfrm>
            <a:off x="4167878" y="2551483"/>
            <a:ext cx="3985522" cy="8575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CH" sz="4400" b="1" dirty="0">
                <a:latin typeface="Sathu" pitchFamily="2" charset="-34"/>
                <a:cs typeface="Sathu" pitchFamily="2" charset="-34"/>
                <a:sym typeface="Barlow"/>
              </a:rPr>
              <a:t>OBJECTIVES</a:t>
            </a:r>
            <a:endParaRPr lang="de-CH" sz="4800" b="1" dirty="0">
              <a:latin typeface="Sathu" pitchFamily="2" charset="-34"/>
              <a:cs typeface="Sathu" pitchFamily="2" charset="-34"/>
              <a:sym typeface="Barlow"/>
            </a:endParaRPr>
          </a:p>
        </p:txBody>
      </p:sp>
      <p:sp>
        <p:nvSpPr>
          <p:cNvPr id="20" name="Google Shape;142;p20">
            <a:extLst>
              <a:ext uri="{FF2B5EF4-FFF2-40B4-BE49-F238E27FC236}">
                <a16:creationId xmlns:a16="http://schemas.microsoft.com/office/drawing/2014/main" id="{032F7946-7A75-4F43-B557-02EE13E51DC6}"/>
              </a:ext>
            </a:extLst>
          </p:cNvPr>
          <p:cNvSpPr txBox="1">
            <a:spLocks/>
          </p:cNvSpPr>
          <p:nvPr/>
        </p:nvSpPr>
        <p:spPr>
          <a:xfrm>
            <a:off x="428151" y="3429626"/>
            <a:ext cx="7725249" cy="153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en-GB" sz="2000" dirty="0">
                <a:solidFill>
                  <a:schemeClr val="tx1"/>
                </a:solidFill>
                <a:latin typeface="Sathu" pitchFamily="2" charset="-34"/>
                <a:ea typeface="+mn-ea"/>
                <a:cs typeface="Sathu" pitchFamily="2" charset="-34"/>
              </a:rPr>
              <a:t>Entirely digitalise customer facing operations 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en-GB" sz="2000" dirty="0">
                <a:solidFill>
                  <a:schemeClr val="tx1"/>
                </a:solidFill>
                <a:latin typeface="Sathu" pitchFamily="2" charset="-34"/>
                <a:ea typeface="+mn-ea"/>
                <a:cs typeface="Sathu" pitchFamily="2" charset="-34"/>
              </a:rPr>
              <a:t>Automatize the preliminary decision and premium pricing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en-GB" sz="2000" dirty="0">
                <a:solidFill>
                  <a:schemeClr val="tx1"/>
                </a:solidFill>
                <a:latin typeface="Sathu" pitchFamily="2" charset="-34"/>
                <a:ea typeface="+mn-ea"/>
                <a:cs typeface="Sathu" pitchFamily="2" charset="-34"/>
              </a:rPr>
              <a:t>Increase conversion rate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C8F33AED-3AE0-C14C-BBD5-1C09125110DB}"/>
              </a:ext>
            </a:extLst>
          </p:cNvPr>
          <p:cNvSpPr txBox="1">
            <a:spLocks/>
          </p:cNvSpPr>
          <p:nvPr/>
        </p:nvSpPr>
        <p:spPr>
          <a:xfrm>
            <a:off x="11776982" y="6173787"/>
            <a:ext cx="415018" cy="365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2542BE-355C-B24D-9988-8D116E163FD0}" type="slidenum">
              <a:rPr lang="de-DE" smtClean="0">
                <a:solidFill>
                  <a:schemeClr val="bg1"/>
                </a:solidFill>
              </a:rPr>
              <a:pPr/>
              <a:t>7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F2DA0A1-BD7B-304D-A102-F55B96DB7100}"/>
              </a:ext>
            </a:extLst>
          </p:cNvPr>
          <p:cNvSpPr txBox="1"/>
          <p:nvPr/>
        </p:nvSpPr>
        <p:spPr>
          <a:xfrm>
            <a:off x="5374200" y="4907405"/>
            <a:ext cx="6065005" cy="9771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ts val="2600"/>
              <a:buFont typeface="Barlow"/>
              <a:buChar char="▪"/>
            </a:pPr>
            <a:r>
              <a:rPr lang="en-GB" sz="2000" b="1" dirty="0">
                <a:latin typeface="Sathu" pitchFamily="2" charset="-34"/>
                <a:cs typeface="Sathu" pitchFamily="2" charset="-34"/>
                <a:sym typeface="Barlow"/>
              </a:rPr>
              <a:t>Increase the number of new clients by </a:t>
            </a:r>
            <a:r>
              <a:rPr lang="en-GB" sz="2000" b="1" dirty="0">
                <a:solidFill>
                  <a:srgbClr val="5CAD2A"/>
                </a:solidFill>
                <a:latin typeface="Sathu" pitchFamily="2" charset="-34"/>
                <a:cs typeface="Sathu" pitchFamily="2" charset="-34"/>
                <a:sym typeface="Barlow"/>
              </a:rPr>
              <a:t>30%</a:t>
            </a: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ts val="2600"/>
              <a:buFont typeface="Barlow"/>
              <a:buChar char="▪"/>
            </a:pPr>
            <a:r>
              <a:rPr lang="en-GB" sz="2000" b="1" dirty="0">
                <a:latin typeface="Sathu" pitchFamily="2" charset="-34"/>
                <a:cs typeface="Sathu" pitchFamily="2" charset="-34"/>
                <a:sym typeface="Barlow"/>
              </a:rPr>
              <a:t>Decrease internal cost of onboarding by </a:t>
            </a:r>
            <a:r>
              <a:rPr lang="en-GB" sz="2000" b="1" dirty="0">
                <a:solidFill>
                  <a:srgbClr val="5CAD2A"/>
                </a:solidFill>
                <a:latin typeface="Sathu" pitchFamily="2" charset="-34"/>
                <a:cs typeface="Sathu" pitchFamily="2" charset="-34"/>
                <a:sym typeface="Barlow"/>
              </a:rPr>
              <a:t>50%</a:t>
            </a:r>
          </a:p>
        </p:txBody>
      </p:sp>
      <p:sp>
        <p:nvSpPr>
          <p:cNvPr id="7" name="Nach oben gebogener Pfeil 6">
            <a:extLst>
              <a:ext uri="{FF2B5EF4-FFF2-40B4-BE49-F238E27FC236}">
                <a16:creationId xmlns:a16="http://schemas.microsoft.com/office/drawing/2014/main" id="{09BE1DE2-E1AF-3F4B-AE9F-FA87272549DE}"/>
              </a:ext>
            </a:extLst>
          </p:cNvPr>
          <p:cNvSpPr/>
          <p:nvPr/>
        </p:nvSpPr>
        <p:spPr>
          <a:xfrm rot="5400000">
            <a:off x="3659720" y="4510830"/>
            <a:ext cx="757759" cy="1663103"/>
          </a:xfrm>
          <a:prstGeom prst="bentUpArrow">
            <a:avLst>
              <a:gd name="adj1" fmla="val 34126"/>
              <a:gd name="adj2" fmla="val 35140"/>
              <a:gd name="adj3" fmla="val 25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31C4B8F-17D1-1F42-9CA4-CC894B5C7813}"/>
              </a:ext>
            </a:extLst>
          </p:cNvPr>
          <p:cNvSpPr txBox="1"/>
          <p:nvPr/>
        </p:nvSpPr>
        <p:spPr>
          <a:xfrm>
            <a:off x="5372922" y="4927744"/>
            <a:ext cx="6065005" cy="97560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ts val="2600"/>
              <a:buFont typeface="Barlow"/>
              <a:buChar char="▪"/>
            </a:pPr>
            <a:endParaRPr lang="en-GB" sz="2000" b="1" dirty="0">
              <a:solidFill>
                <a:srgbClr val="5CAD2A"/>
              </a:solidFill>
              <a:latin typeface="Sathu" pitchFamily="2" charset="-34"/>
              <a:cs typeface="Sathu" pitchFamily="2" charset="-34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7581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Decke, drinnen, Raum, Tisch enthält.&#10;&#10;Automatisch generierte Beschreibung">
            <a:extLst>
              <a:ext uri="{FF2B5EF4-FFF2-40B4-BE49-F238E27FC236}">
                <a16:creationId xmlns:a16="http://schemas.microsoft.com/office/drawing/2014/main" id="{67A7E117-4EBC-A84A-8105-83D02B4209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65564" cy="6858000"/>
          </a:xfrm>
          <a:prstGeom prst="rect">
            <a:avLst/>
          </a:prstGeom>
        </p:spPr>
      </p:pic>
      <p:pic>
        <p:nvPicPr>
          <p:cNvPr id="16" name="Grafik 15" descr="Ein Bild, das Decke, drinnen, Raum, Tisch enthält.&#10;&#10;Automatisch generierte Beschreibung">
            <a:extLst>
              <a:ext uri="{FF2B5EF4-FFF2-40B4-BE49-F238E27FC236}">
                <a16:creationId xmlns:a16="http://schemas.microsoft.com/office/drawing/2014/main" id="{257DCCE6-F7EA-5C42-9F1E-92168B26D8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65564" cy="6858000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78C8D11-17B2-2C4A-AF84-B57C5C6CE79A}"/>
              </a:ext>
            </a:extLst>
          </p:cNvPr>
          <p:cNvGrpSpPr/>
          <p:nvPr/>
        </p:nvGrpSpPr>
        <p:grpSpPr>
          <a:xfrm>
            <a:off x="1543050" y="500265"/>
            <a:ext cx="10325100" cy="1050927"/>
            <a:chOff x="1543050" y="175866"/>
            <a:chExt cx="10325100" cy="1050927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8BD503A-5F7C-494F-BC23-4B59F5E9C005}"/>
                </a:ext>
              </a:extLst>
            </p:cNvPr>
            <p:cNvSpPr/>
            <p:nvPr/>
          </p:nvSpPr>
          <p:spPr>
            <a:xfrm>
              <a:off x="1543050" y="175866"/>
              <a:ext cx="10325100" cy="104908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FFFFFF"/>
                </a:buClr>
                <a:buSzPts val="4800"/>
              </a:pPr>
              <a:endParaRPr lang="de-DE" sz="4400" b="1" dirty="0">
                <a:solidFill>
                  <a:srgbClr val="FFFFFF"/>
                </a:solidFill>
                <a:latin typeface="Barlow"/>
                <a:sym typeface="Barlow"/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B4B11A3-D7B6-C64F-B4A4-EF1490CBD9E7}"/>
                </a:ext>
              </a:extLst>
            </p:cNvPr>
            <p:cNvSpPr/>
            <p:nvPr/>
          </p:nvSpPr>
          <p:spPr>
            <a:xfrm>
              <a:off x="1900449" y="259042"/>
              <a:ext cx="7710815" cy="91440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FFFFFF"/>
                </a:buClr>
                <a:buSzPts val="4800"/>
              </a:pPr>
              <a:r>
                <a:rPr lang="de-CH" sz="3200" b="1" dirty="0" err="1">
                  <a:solidFill>
                    <a:srgbClr val="FFFFFF"/>
                  </a:solidFill>
                  <a:latin typeface="Sathu" pitchFamily="2" charset="-34"/>
                  <a:cs typeface="Sathu" pitchFamily="2" charset="-34"/>
                  <a:sym typeface="Barlow"/>
                </a:rPr>
                <a:t>Improvements</a:t>
              </a:r>
              <a:endParaRPr lang="de-DE" sz="2800" b="1" dirty="0">
                <a:solidFill>
                  <a:srgbClr val="FFFFFF"/>
                </a:solidFill>
                <a:latin typeface="Sathu" pitchFamily="2" charset="-34"/>
                <a:cs typeface="Sathu" pitchFamily="2" charset="-34"/>
                <a:sym typeface="Barlow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2A804D0-6CD9-6F48-9933-7D43AF192956}"/>
                </a:ext>
              </a:extLst>
            </p:cNvPr>
            <p:cNvSpPr/>
            <p:nvPr/>
          </p:nvSpPr>
          <p:spPr>
            <a:xfrm>
              <a:off x="10771414" y="175866"/>
              <a:ext cx="1096736" cy="105092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7FC26D2B-97B5-DA4F-ABDD-6F4BB6FC1050}"/>
              </a:ext>
            </a:extLst>
          </p:cNvPr>
          <p:cNvSpPr txBox="1">
            <a:spLocks/>
          </p:cNvSpPr>
          <p:nvPr/>
        </p:nvSpPr>
        <p:spPr>
          <a:xfrm>
            <a:off x="11776982" y="6173787"/>
            <a:ext cx="415018" cy="365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2542BE-355C-B24D-9988-8D116E163FD0}" type="slidenum">
              <a:rPr lang="de-DE" smtClean="0">
                <a:solidFill>
                  <a:schemeClr val="bg1"/>
                </a:solidFill>
              </a:rPr>
              <a:pPr/>
              <a:t>8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E247FBA1-F9E7-1A4B-88CA-FA0988678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Insurance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C53BA1D-6D6F-6F4E-8555-D8E8E6118A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71414" y="498492"/>
            <a:ext cx="1096736" cy="1053158"/>
          </a:xfrm>
          <a:prstGeom prst="rect">
            <a:avLst/>
          </a:prstGeom>
        </p:spPr>
      </p:pic>
      <p:pic>
        <p:nvPicPr>
          <p:cNvPr id="3" name="Grafik 2" descr="Roboter">
            <a:extLst>
              <a:ext uri="{FF2B5EF4-FFF2-40B4-BE49-F238E27FC236}">
                <a16:creationId xmlns:a16="http://schemas.microsoft.com/office/drawing/2014/main" id="{DAEBA93F-DA6B-1242-AAE9-6200E5621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8976" y="2407323"/>
            <a:ext cx="2031618" cy="2031618"/>
          </a:xfrm>
          <a:prstGeom prst="rect">
            <a:avLst/>
          </a:prstGeom>
        </p:spPr>
      </p:pic>
      <p:pic>
        <p:nvPicPr>
          <p:cNvPr id="5" name="Grafik 4" descr="Zahnräder">
            <a:extLst>
              <a:ext uri="{FF2B5EF4-FFF2-40B4-BE49-F238E27FC236}">
                <a16:creationId xmlns:a16="http://schemas.microsoft.com/office/drawing/2014/main" id="{13A36B57-95AA-6545-90CD-123DB57886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90604" y="2408541"/>
            <a:ext cx="2030400" cy="2030400"/>
          </a:xfrm>
          <a:prstGeom prst="rect">
            <a:avLst/>
          </a:prstGeom>
        </p:spPr>
      </p:pic>
      <p:pic>
        <p:nvPicPr>
          <p:cNvPr id="7" name="Grafik 6" descr="Aufwärtstrend">
            <a:extLst>
              <a:ext uri="{FF2B5EF4-FFF2-40B4-BE49-F238E27FC236}">
                <a16:creationId xmlns:a16="http://schemas.microsoft.com/office/drawing/2014/main" id="{B621394B-297E-3945-8074-05F7C1EAA7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41014" y="2408541"/>
            <a:ext cx="2030400" cy="20304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A55DF0D-D302-DE49-A2FE-EA343B694785}"/>
              </a:ext>
            </a:extLst>
          </p:cNvPr>
          <p:cNvSpPr txBox="1"/>
          <p:nvPr/>
        </p:nvSpPr>
        <p:spPr>
          <a:xfrm>
            <a:off x="3238976" y="4428149"/>
            <a:ext cx="2031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Sathu" pitchFamily="2" charset="-34"/>
                <a:cs typeface="Sathu" pitchFamily="2" charset="-34"/>
              </a:rPr>
              <a:t>Integration </a:t>
            </a:r>
            <a:r>
              <a:rPr lang="de-DE" dirty="0" err="1">
                <a:latin typeface="Sathu" pitchFamily="2" charset="-34"/>
                <a:cs typeface="Sathu" pitchFamily="2" charset="-34"/>
              </a:rPr>
              <a:t>of</a:t>
            </a:r>
            <a:r>
              <a:rPr lang="de-DE" dirty="0">
                <a:latin typeface="Sathu" pitchFamily="2" charset="-34"/>
                <a:cs typeface="Sathu" pitchFamily="2" charset="-34"/>
              </a:rPr>
              <a:t> </a:t>
            </a:r>
          </a:p>
          <a:p>
            <a:pPr algn="ctr"/>
            <a:r>
              <a:rPr lang="de-DE" dirty="0">
                <a:latin typeface="Sathu" pitchFamily="2" charset="-34"/>
                <a:cs typeface="Sathu" pitchFamily="2" charset="-34"/>
              </a:rPr>
              <a:t>a </a:t>
            </a:r>
            <a:r>
              <a:rPr lang="de-DE" dirty="0" err="1">
                <a:latin typeface="Sathu" pitchFamily="2" charset="-34"/>
                <a:cs typeface="Sathu" pitchFamily="2" charset="-34"/>
              </a:rPr>
              <a:t>ChatBot</a:t>
            </a:r>
            <a:endParaRPr lang="de-DE" dirty="0">
              <a:latin typeface="Sathu" pitchFamily="2" charset="-34"/>
              <a:cs typeface="Sathu" pitchFamily="2" charset="-34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147F2BF-3215-B04F-A014-A87D35AFED3B}"/>
              </a:ext>
            </a:extLst>
          </p:cNvPr>
          <p:cNvSpPr txBox="1"/>
          <p:nvPr/>
        </p:nvSpPr>
        <p:spPr>
          <a:xfrm>
            <a:off x="6145356" y="4431376"/>
            <a:ext cx="1720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Sathu" pitchFamily="2" charset="-34"/>
                <a:cs typeface="Sathu" pitchFamily="2" charset="-34"/>
              </a:rPr>
              <a:t>Automated</a:t>
            </a:r>
            <a:r>
              <a:rPr lang="de-DE" dirty="0">
                <a:latin typeface="Sathu" pitchFamily="2" charset="-34"/>
                <a:cs typeface="Sathu" pitchFamily="2" charset="-34"/>
              </a:rPr>
              <a:t> </a:t>
            </a:r>
          </a:p>
          <a:p>
            <a:pPr algn="ctr"/>
            <a:r>
              <a:rPr lang="de-DE" dirty="0" err="1">
                <a:latin typeface="Sathu" pitchFamily="2" charset="-34"/>
                <a:cs typeface="Sathu" pitchFamily="2" charset="-34"/>
              </a:rPr>
              <a:t>process</a:t>
            </a:r>
            <a:r>
              <a:rPr lang="de-DE" dirty="0">
                <a:latin typeface="Sathu" pitchFamily="2" charset="-34"/>
                <a:cs typeface="Sathu" pitchFamily="2" charset="-34"/>
              </a:rPr>
              <a:t> </a:t>
            </a:r>
            <a:r>
              <a:rPr lang="de-DE" dirty="0" err="1">
                <a:latin typeface="Sathu" pitchFamily="2" charset="-34"/>
                <a:cs typeface="Sathu" pitchFamily="2" charset="-34"/>
              </a:rPr>
              <a:t>tasks</a:t>
            </a:r>
            <a:endParaRPr lang="de-DE" dirty="0">
              <a:latin typeface="Sathu" pitchFamily="2" charset="-34"/>
              <a:cs typeface="Sathu" pitchFamily="2" charset="-34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8F400B7-E257-2F40-8FC3-81B6D455548E}"/>
              </a:ext>
            </a:extLst>
          </p:cNvPr>
          <p:cNvSpPr txBox="1"/>
          <p:nvPr/>
        </p:nvSpPr>
        <p:spPr>
          <a:xfrm>
            <a:off x="8895766" y="4428148"/>
            <a:ext cx="1720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Sathu" pitchFamily="2" charset="-34"/>
                <a:cs typeface="Sathu" pitchFamily="2" charset="-34"/>
              </a:rPr>
              <a:t>More </a:t>
            </a:r>
            <a:r>
              <a:rPr lang="de-DE" dirty="0" err="1">
                <a:latin typeface="Sathu" pitchFamily="2" charset="-34"/>
                <a:cs typeface="Sathu" pitchFamily="2" charset="-34"/>
              </a:rPr>
              <a:t>efficient</a:t>
            </a:r>
            <a:r>
              <a:rPr lang="de-DE" dirty="0">
                <a:latin typeface="Sathu" pitchFamily="2" charset="-34"/>
                <a:cs typeface="Sathu" pitchFamily="2" charset="-34"/>
              </a:rPr>
              <a:t> </a:t>
            </a:r>
          </a:p>
          <a:p>
            <a:pPr algn="ctr"/>
            <a:r>
              <a:rPr lang="de-DE" dirty="0" err="1">
                <a:latin typeface="Sathu" pitchFamily="2" charset="-34"/>
                <a:cs typeface="Sathu" pitchFamily="2" charset="-34"/>
              </a:rPr>
              <a:t>process</a:t>
            </a:r>
            <a:endParaRPr lang="de-DE" dirty="0">
              <a:latin typeface="Sathu" pitchFamily="2" charset="-34"/>
              <a:cs typeface="Sathu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80510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r="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9B6280-B24B-E340-9753-E83BFB8F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Insurance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4D2A5F4-2812-8F4A-9959-5F7CE4FACABF}"/>
              </a:ext>
            </a:extLst>
          </p:cNvPr>
          <p:cNvSpPr/>
          <p:nvPr/>
        </p:nvSpPr>
        <p:spPr>
          <a:xfrm>
            <a:off x="3347049" y="2585767"/>
            <a:ext cx="8521101" cy="20034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FFFFFF"/>
              </a:buClr>
              <a:buSzPts val="4800"/>
            </a:pPr>
            <a:endParaRPr lang="de-CH" sz="4800" b="1" dirty="0">
              <a:solidFill>
                <a:srgbClr val="FF7E79"/>
              </a:solidFill>
              <a:latin typeface="Barlow"/>
              <a:sym typeface="Barlow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31CE45F-9078-894E-9212-D4E6DBCF0389}"/>
              </a:ext>
            </a:extLst>
          </p:cNvPr>
          <p:cNvSpPr/>
          <p:nvPr/>
        </p:nvSpPr>
        <p:spPr>
          <a:xfrm>
            <a:off x="4369279" y="2585767"/>
            <a:ext cx="7168551" cy="20034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FFFFFF"/>
              </a:buClr>
              <a:buSzPts val="4800"/>
            </a:pPr>
            <a:r>
              <a:rPr lang="en" sz="4800" b="1" dirty="0">
                <a:solidFill>
                  <a:srgbClr val="FFFFFF"/>
                </a:solidFill>
                <a:latin typeface="Sathu" pitchFamily="2" charset="-34"/>
                <a:cs typeface="Sathu" pitchFamily="2" charset="-34"/>
              </a:rPr>
              <a:t>3. DEMO</a:t>
            </a:r>
          </a:p>
          <a:p>
            <a:pPr>
              <a:buClr>
                <a:srgbClr val="FFFFFF"/>
              </a:buClr>
              <a:buSzPts val="4800"/>
            </a:pPr>
            <a:endParaRPr lang="de-CH" sz="4800" b="1" dirty="0">
              <a:solidFill>
                <a:srgbClr val="FFFFFF"/>
              </a:solidFill>
              <a:latin typeface="Barlow"/>
              <a:sym typeface="Barlow"/>
            </a:endParaRPr>
          </a:p>
        </p:txBody>
      </p:sp>
      <p:sp>
        <p:nvSpPr>
          <p:cNvPr id="16" name="Google Shape;117;p17">
            <a:extLst>
              <a:ext uri="{FF2B5EF4-FFF2-40B4-BE49-F238E27FC236}">
                <a16:creationId xmlns:a16="http://schemas.microsoft.com/office/drawing/2014/main" id="{0F5FC328-D6C2-DC41-B878-255781E8F13C}"/>
              </a:ext>
            </a:extLst>
          </p:cNvPr>
          <p:cNvSpPr txBox="1">
            <a:spLocks/>
          </p:cNvSpPr>
          <p:nvPr/>
        </p:nvSpPr>
        <p:spPr>
          <a:xfrm>
            <a:off x="4476392" y="3587509"/>
            <a:ext cx="7168551" cy="451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de-CH" sz="2400" dirty="0">
                <a:latin typeface="Sathu" pitchFamily="2" charset="-34"/>
                <a:cs typeface="Sathu" pitchFamily="2" charset="-34"/>
                <a:sym typeface="Barlow"/>
              </a:rPr>
              <a:t>Video </a:t>
            </a:r>
            <a:r>
              <a:rPr lang="de-CH" sz="2400" dirty="0" err="1">
                <a:latin typeface="Sathu" pitchFamily="2" charset="-34"/>
                <a:cs typeface="Sathu" pitchFamily="2" charset="-34"/>
                <a:sym typeface="Barlow"/>
              </a:rPr>
              <a:t>of</a:t>
            </a:r>
            <a:r>
              <a:rPr lang="de-CH" sz="2400" dirty="0">
                <a:latin typeface="Sathu" pitchFamily="2" charset="-34"/>
                <a:cs typeface="Sathu" pitchFamily="2" charset="-34"/>
                <a:sym typeface="Barlow"/>
              </a:rPr>
              <a:t> </a:t>
            </a:r>
            <a:r>
              <a:rPr lang="de-CH" sz="2400" dirty="0" err="1">
                <a:latin typeface="Sathu" pitchFamily="2" charset="-34"/>
                <a:cs typeface="Sathu" pitchFamily="2" charset="-34"/>
                <a:sym typeface="Barlow"/>
              </a:rPr>
              <a:t>the</a:t>
            </a:r>
            <a:r>
              <a:rPr lang="de-CH" sz="2400" dirty="0">
                <a:latin typeface="Sathu" pitchFamily="2" charset="-34"/>
                <a:cs typeface="Sathu" pitchFamily="2" charset="-34"/>
                <a:sym typeface="Barlow"/>
              </a:rPr>
              <a:t> </a:t>
            </a:r>
            <a:r>
              <a:rPr lang="de-CH" sz="2400" dirty="0" err="1">
                <a:latin typeface="Sathu" pitchFamily="2" charset="-34"/>
                <a:cs typeface="Sathu" pitchFamily="2" charset="-34"/>
                <a:sym typeface="Barlow"/>
              </a:rPr>
              <a:t>process</a:t>
            </a:r>
            <a:endParaRPr lang="de-CH" sz="2400" dirty="0">
              <a:latin typeface="Sathu" pitchFamily="2" charset="-34"/>
              <a:cs typeface="Sathu" pitchFamily="2" charset="-34"/>
              <a:sym typeface="Barlow"/>
            </a:endParaRPr>
          </a:p>
          <a:p>
            <a:pPr marL="0" indent="0">
              <a:spcBef>
                <a:spcPts val="0"/>
              </a:spcBef>
              <a:buNone/>
            </a:pPr>
            <a:endParaRPr lang="de-CH" sz="2400" dirty="0">
              <a:latin typeface="Sathu" pitchFamily="2" charset="-34"/>
              <a:cs typeface="Sathu" pitchFamily="2" charset="-34"/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4896498B-E416-454C-B5B2-DB044A5ABEDE}"/>
              </a:ext>
            </a:extLst>
          </p:cNvPr>
          <p:cNvSpPr txBox="1">
            <a:spLocks/>
          </p:cNvSpPr>
          <p:nvPr/>
        </p:nvSpPr>
        <p:spPr>
          <a:xfrm>
            <a:off x="11776982" y="6173787"/>
            <a:ext cx="415018" cy="365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2542BE-355C-B24D-9988-8D116E163FD0}" type="slidenum">
              <a:rPr lang="de-DE" smtClean="0">
                <a:solidFill>
                  <a:schemeClr val="bg1"/>
                </a:solidFill>
              </a:rPr>
              <a:pPr/>
              <a:t>9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325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DEDBED435A034186BBEC978ED7E944" ma:contentTypeVersion="3" ma:contentTypeDescription="Create a new document." ma:contentTypeScope="" ma:versionID="01ede59e4b3ac9d20a933d6a86500d4d">
  <xsd:schema xmlns:xsd="http://www.w3.org/2001/XMLSchema" xmlns:xs="http://www.w3.org/2001/XMLSchema" xmlns:p="http://schemas.microsoft.com/office/2006/metadata/properties" xmlns:ns2="9b7968ee-962c-4fa2-ba01-95a99bd9965f" targetNamespace="http://schemas.microsoft.com/office/2006/metadata/properties" ma:root="true" ma:fieldsID="638d1dda9b831553872d4d9d0aa6e551" ns2:_="">
    <xsd:import namespace="9b7968ee-962c-4fa2-ba01-95a99bd996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7968ee-962c-4fa2-ba01-95a99bd996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D7A9B6-5C01-4444-952C-169D44F29416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9b7968ee-962c-4fa2-ba01-95a99bd9965f"/>
  </ds:schemaRefs>
</ds:datastoreItem>
</file>

<file path=customXml/itemProps2.xml><?xml version="1.0" encoding="utf-8"?>
<ds:datastoreItem xmlns:ds="http://schemas.openxmlformats.org/officeDocument/2006/customXml" ds:itemID="{E9AC264A-852B-4F9E-9190-13D3F07CB452}">
  <ds:schemaRefs>
    <ds:schemaRef ds:uri="http://schemas.microsoft.com/office/2006/metadata/properties"/>
    <ds:schemaRef ds:uri="http://www.w3.org/2000/xmlns/"/>
  </ds:schemaRefs>
</ds:datastoreItem>
</file>

<file path=customXml/itemProps3.xml><?xml version="1.0" encoding="utf-8"?>
<ds:datastoreItem xmlns:ds="http://schemas.openxmlformats.org/officeDocument/2006/customXml" ds:itemID="{5942820A-CA16-4427-AFA5-9280CCFE65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</Words>
  <Application>Microsoft Office PowerPoint</Application>
  <PresentationFormat>Szélesvásznú</PresentationFormat>
  <Paragraphs>128</Paragraphs>
  <Slides>14</Slides>
  <Notes>10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5" baseType="lpstr">
      <vt:lpstr>Office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Budimirovic Vladimir (s)</dc:creator>
  <cp:lastModifiedBy>Ismeretlen felhasználó</cp:lastModifiedBy>
  <cp:revision>31</cp:revision>
  <dcterms:created xsi:type="dcterms:W3CDTF">2020-06-01T16:16:40Z</dcterms:created>
  <dcterms:modified xsi:type="dcterms:W3CDTF">2020-06-03T20:27:26Z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0x0101001DDEDBED435A034186BBEC978ED7E944</vt:lpwstr>
  </property>
</Properties>
</file>